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7" r:id="rId1"/>
  </p:sldMasterIdLst>
  <p:notesMasterIdLst>
    <p:notesMasterId r:id="rId5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5" r:id="rId40"/>
    <p:sldId id="296" r:id="rId41"/>
    <p:sldId id="297" r:id="rId42"/>
    <p:sldId id="298" r:id="rId43"/>
    <p:sldId id="299" r:id="rId44"/>
    <p:sldId id="300" r:id="rId45"/>
    <p:sldId id="305" r:id="rId46"/>
    <p:sldId id="301" r:id="rId47"/>
    <p:sldId id="302" r:id="rId48"/>
    <p:sldId id="303" r:id="rId49"/>
    <p:sldId id="304" r:id="rId50"/>
  </p:sldIdLst>
  <p:sldSz cx="9144000" cy="6858000" type="screen4x3"/>
  <p:notesSz cx="6735763" cy="985678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A9B8ADD8-D534-4F18-8C2B-05289B015817}">
  <a:tblStyle styleId="{A9B8ADD8-D534-4F18-8C2B-05289B01581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Google Shape;3;n"/>
          <p:cNvSpPr txBox="1">
            <a:spLocks noGrp="1"/>
          </p:cNvSpPr>
          <p:nvPr>
            <p:ph type="hdr" idx="2"/>
          </p:nvPr>
        </p:nvSpPr>
        <p:spPr bwMode="auto">
          <a:xfrm>
            <a:off x="0" y="0"/>
            <a:ext cx="291941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SzPts val="1400"/>
              <a:buFont typeface="Arial" charset="0"/>
              <a:buNone/>
              <a:defRPr sz="1200"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507" name="Google Shape;4;n"/>
          <p:cNvSpPr txBox="1">
            <a:spLocks noGrp="1"/>
          </p:cNvSpPr>
          <p:nvPr>
            <p:ph type="dt" idx="10"/>
          </p:nvPr>
        </p:nvSpPr>
        <p:spPr bwMode="auto">
          <a:xfrm>
            <a:off x="3814763" y="0"/>
            <a:ext cx="2919412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ts val="1400"/>
              <a:buFont typeface="Arial" charset="0"/>
              <a:buNone/>
              <a:defRPr sz="1200"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508" name="Google Shape;5;n"/>
          <p:cNvSpPr>
            <a:spLocks noGrp="1" noRot="1" noChangeAspect="1"/>
          </p:cNvSpPr>
          <p:nvPr>
            <p:ph type="sldImg" idx="3"/>
          </p:nvPr>
        </p:nvSpPr>
        <p:spPr bwMode="auto">
          <a:xfrm>
            <a:off x="904875" y="739775"/>
            <a:ext cx="4926013" cy="3695700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509" name="Google Shape;6;n"/>
          <p:cNvSpPr txBox="1">
            <a:spLocks noGrp="1"/>
          </p:cNvSpPr>
          <p:nvPr>
            <p:ph type="body" idx="1"/>
          </p:nvPr>
        </p:nvSpPr>
        <p:spPr bwMode="auto">
          <a:xfrm>
            <a:off x="673100" y="4681538"/>
            <a:ext cx="5389563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mtClean="0">
              <a:sym typeface="Arial" charset="0"/>
            </a:endParaRPr>
          </a:p>
        </p:txBody>
      </p:sp>
      <p:sp>
        <p:nvSpPr>
          <p:cNvPr id="21510" name="Google Shape;7;n"/>
          <p:cNvSpPr txBox="1">
            <a:spLocks noGrp="1"/>
          </p:cNvSpPr>
          <p:nvPr>
            <p:ph type="ftr" idx="11"/>
          </p:nvPr>
        </p:nvSpPr>
        <p:spPr bwMode="auto">
          <a:xfrm>
            <a:off x="0" y="9361488"/>
            <a:ext cx="2919413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b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SzPts val="1400"/>
              <a:buFont typeface="Arial" charset="0"/>
              <a:buNone/>
              <a:defRPr sz="1200"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511" name="Google Shape;8;n"/>
          <p:cNvSpPr txBox="1">
            <a:spLocks noGrp="1"/>
          </p:cNvSpPr>
          <p:nvPr>
            <p:ph type="sldNum" idx="12"/>
          </p:nvPr>
        </p:nvSpPr>
        <p:spPr bwMode="auto">
          <a:xfrm>
            <a:off x="3814763" y="9361488"/>
            <a:ext cx="2919412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b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Font typeface="Arial" charset="0"/>
              <a:buNone/>
              <a:defRPr sz="1200"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33DA6962-49C5-4F1B-A1DE-858288BA8C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L="457200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1pPr>
    <a:lvl2pPr marL="742950" lvl="1" indent="-2857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2pPr>
    <a:lvl3pPr marL="1143000" lvl="2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3pPr>
    <a:lvl4pPr marL="1600200" lvl="3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4pPr>
    <a:lvl5pPr marL="2057400" lvl="4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Google Shape;140;p1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23554" name="Google Shape;141;p1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Google Shape;232;p10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41986" name="Google Shape;233;p10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Google Shape;243;p11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44034" name="Google Shape;244;p11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Google Shape;256;p12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46082" name="Google Shape;257;p12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Google Shape;266;p13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48130" name="Google Shape;267;p13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Google Shape;277;p14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50178" name="Google Shape;278;p14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Google Shape;288;p15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52226" name="Google Shape;289;p15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Google Shape;300;p16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54274" name="Google Shape;301;p16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Google Shape;314;p17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56322" name="Google Shape;315;p17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Google Shape;325;p18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58370" name="Google Shape;326;p18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Google Shape;338;p19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60418" name="Google Shape;339;p19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Google Shape;148;p2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25602" name="Google Shape;149;p2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Google Shape;351;p20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62466" name="Google Shape;352;p20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Google Shape;363;p21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64514" name="Google Shape;364;p21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Google Shape;375;p22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66562" name="Google Shape;376;p22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Google Shape;387;p23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68610" name="Google Shape;388;p23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Google Shape;397;p24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70658" name="Google Shape;398;p24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Google Shape;405;p25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72706" name="Google Shape;406;p25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Google Shape;411;p26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74754" name="Google Shape;412;p26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Google Shape;416;p27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76802" name="Google Shape;417;p27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Google Shape;421;p28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78850" name="Google Shape;422;p28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Google Shape;434;p29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80898" name="Google Shape;435;p29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Google Shape;158;p3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27650" name="Google Shape;159;p3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Google Shape;448;p30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82946" name="Google Shape;449;p30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Google Shape;459;p31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84994" name="Google Shape;460;p31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Google Shape;477;p32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87042" name="Google Shape;478;p32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Google Shape;492;p33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89090" name="Google Shape;493;p33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Google Shape;502;p34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91138" name="Google Shape;503;p34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Google Shape;513;p35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93186" name="Google Shape;514;p35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Google Shape;528;p36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95234" name="Google Shape;529;p36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Google Shape;553;p37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97282" name="Google Shape;554;p37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Google Shape;559;p38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99330" name="Google Shape;560;p38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Google Shape;580;p40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103426" name="Google Shape;581;p40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Google Shape;167;p4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29698" name="Google Shape;168;p4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Google Shape;589;p41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105474" name="Google Shape;590;p41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Google Shape;601;p42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107522" name="Google Shape;602;p42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Google Shape;609;p43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109570" name="Google Shape;610;p43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Google Shape;620;p44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111618" name="Google Shape;621;p44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Google Shape;628;p45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113666" name="Google Shape;629;p45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Google Shape;635;p46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115714" name="Google Shape;636;p46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Google Shape;642;p47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dirty="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117762" name="Google Shape;643;p47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Google Shape;648;p48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dirty="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119810" name="Google Shape;649;p48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Google Shape;654;p49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dirty="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121858" name="Google Shape;655;p49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Google Shape;177;p5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31746" name="Google Shape;178;p5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Google Shape;188;p6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33794" name="Google Shape;189;p6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Google Shape;199;p7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35842" name="Google Shape;200;p7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Google Shape;208;p8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37890" name="Google Shape;209;p8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Google Shape;218;p9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39938" name="Google Shape;219;p9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4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C8C75C-DDDB-46FB-83E4-143ECAC331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" type="objOnly">
  <p:cSld name="OBJECT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1"/>
          <p:cNvSpPr txBox="1">
            <a:spLocks noGrp="1"/>
          </p:cNvSpPr>
          <p:nvPr>
            <p:ph type="body" idx="1"/>
          </p:nvPr>
        </p:nvSpPr>
        <p:spPr>
          <a:xfrm>
            <a:off x="457200" y="274638"/>
            <a:ext cx="8229600" cy="6034087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3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B608BD-862E-4DCD-83D9-57CF602D61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, текст и два объекта" type="txAndTwoObj">
  <p:cSld name="TEXT_AND_TWO_OBJECTS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70852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22780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3"/>
          </p:nvPr>
        </p:nvSpPr>
        <p:spPr>
          <a:xfrm>
            <a:off x="4648200" y="4030663"/>
            <a:ext cx="4038600" cy="2278062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6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F656E3-A0F1-455D-B799-72DCCE03CB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560"/>
              </a:spcBef>
              <a:spcAft>
                <a:spcPts val="0"/>
              </a:spcAft>
              <a:buSzPts val="1820"/>
              <a:buNone/>
              <a:defRPr/>
            </a:lvl1pPr>
            <a:lvl2pPr lvl="1" algn="ctr">
              <a:spcBef>
                <a:spcPts val="480"/>
              </a:spcBef>
              <a:spcAft>
                <a:spcPts val="0"/>
              </a:spcAft>
              <a:buSzPts val="1920"/>
              <a:buNone/>
              <a:defRPr/>
            </a:lvl2pPr>
            <a:lvl3pPr lvl="2" algn="ctr">
              <a:spcBef>
                <a:spcPts val="440"/>
              </a:spcBef>
              <a:spcAft>
                <a:spcPts val="0"/>
              </a:spcAft>
              <a:buSzPts val="2090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4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38891-E8CB-42B2-8C10-4087632DFE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anchor="t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1300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1440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1520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4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41ABBF-2369-456A-8388-3262C7AF74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56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71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27660" algn="l">
              <a:spcBef>
                <a:spcPts val="480"/>
              </a:spcBef>
              <a:spcAft>
                <a:spcPts val="0"/>
              </a:spcAft>
              <a:buSzPts val="1560"/>
              <a:buChar char="⬜"/>
              <a:defRPr sz="2400"/>
            </a:lvl1pPr>
            <a:lvl2pPr marL="914400" lvl="1" indent="-330200" algn="l">
              <a:spcBef>
                <a:spcPts val="400"/>
              </a:spcBef>
              <a:spcAft>
                <a:spcPts val="0"/>
              </a:spcAft>
              <a:buSzPts val="1600"/>
              <a:buChar char="◼"/>
              <a:defRPr sz="2000"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Char char="◾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SzPts val="1600"/>
              <a:buChar char="◾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SzPts val="1600"/>
              <a:buChar char="◾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SzPts val="1600"/>
              <a:buChar char="◾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SzPts val="1600"/>
              <a:buChar char="◾"/>
              <a:defRPr sz="1600"/>
            </a:lvl9pPr>
          </a:lstStyle>
          <a:p>
            <a:endParaRPr/>
          </a:p>
        </p:txBody>
      </p:sp>
      <p:sp>
        <p:nvSpPr>
          <p:cNvPr id="100" name="Google Shape;100;p15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56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71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1" name="Google Shape;101;p1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27660" algn="l">
              <a:spcBef>
                <a:spcPts val="480"/>
              </a:spcBef>
              <a:spcAft>
                <a:spcPts val="0"/>
              </a:spcAft>
              <a:buSzPts val="1560"/>
              <a:buChar char="⬜"/>
              <a:defRPr sz="2400"/>
            </a:lvl1pPr>
            <a:lvl2pPr marL="914400" lvl="1" indent="-330200" algn="l">
              <a:spcBef>
                <a:spcPts val="400"/>
              </a:spcBef>
              <a:spcAft>
                <a:spcPts val="0"/>
              </a:spcAft>
              <a:buSzPts val="1600"/>
              <a:buChar char="◼"/>
              <a:defRPr sz="2000"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Char char="◾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SzPts val="1600"/>
              <a:buChar char="◾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SzPts val="1600"/>
              <a:buChar char="◾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SzPts val="1600"/>
              <a:buChar char="◾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SzPts val="1600"/>
              <a:buChar char="◾"/>
              <a:defRPr sz="1600"/>
            </a:lvl9pPr>
          </a:lstStyle>
          <a:p>
            <a:endParaRPr/>
          </a:p>
        </p:txBody>
      </p:sp>
      <p:sp>
        <p:nvSpPr>
          <p:cNvPr id="7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9C0AAB-A9B5-4B51-9B2B-2825D17D01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60680" algn="l">
              <a:spcBef>
                <a:spcPts val="640"/>
              </a:spcBef>
              <a:spcAft>
                <a:spcPts val="0"/>
              </a:spcAft>
              <a:buSzPts val="2080"/>
              <a:buChar char="⬜"/>
              <a:defRPr sz="3200"/>
            </a:lvl1pPr>
            <a:lvl2pPr marL="914400" lvl="1" indent="-370840" algn="l">
              <a:spcBef>
                <a:spcPts val="560"/>
              </a:spcBef>
              <a:spcAft>
                <a:spcPts val="0"/>
              </a:spcAft>
              <a:buSzPts val="2240"/>
              <a:buChar char="◼"/>
              <a:defRPr sz="2800"/>
            </a:lvl2pPr>
            <a:lvl3pPr marL="1371600" lvl="2" indent="-373380" algn="l">
              <a:spcBef>
                <a:spcPts val="480"/>
              </a:spcBef>
              <a:spcAft>
                <a:spcPts val="0"/>
              </a:spcAft>
              <a:buSzPts val="2280"/>
              <a:buChar char="▫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SzPts val="2000"/>
              <a:buChar char="◾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SzPts val="2000"/>
              <a:buChar char="◾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SzPts val="2000"/>
              <a:buChar char="◾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SzPts val="2000"/>
              <a:buChar char="◾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SzPts val="2000"/>
              <a:buChar char="◾"/>
              <a:defRPr sz="2000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91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95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728FEB-36ED-43C6-8324-2522F00311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F9F9F9"/>
              </a:buClr>
              <a:buSzPts val="2080"/>
              <a:buFont typeface="Noto Sans Symbols"/>
              <a:buNone/>
              <a:defRPr sz="3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240"/>
              <a:buFont typeface="Noto Sans Symbols"/>
              <a:buNone/>
              <a:defRPr sz="2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28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lvl="0"/>
            <a:endParaRPr noProof="0">
              <a:sym typeface="Times New Roman"/>
            </a:endParaRPr>
          </a:p>
        </p:txBody>
      </p:sp>
      <p:sp>
        <p:nvSpPr>
          <p:cNvPr id="115" name="Google Shape;115;p17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91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95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7D68DD-AAA4-4113-87CE-C249A82F9A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body" idx="1"/>
          </p:nvPr>
        </p:nvSpPr>
        <p:spPr>
          <a:xfrm rot="5400000">
            <a:off x="2217737" y="-160338"/>
            <a:ext cx="4708525" cy="82296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4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68AE7D-5A19-4DCC-8D7A-6777FFF1B2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9"/>
          <p:cNvSpPr txBox="1">
            <a:spLocks noGrp="1"/>
          </p:cNvSpPr>
          <p:nvPr>
            <p:ph type="title"/>
          </p:nvPr>
        </p:nvSpPr>
        <p:spPr>
          <a:xfrm rot="5400000">
            <a:off x="4641057" y="2262981"/>
            <a:ext cx="6034087" cy="20574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9"/>
          <p:cNvSpPr txBox="1">
            <a:spLocks noGrp="1"/>
          </p:cNvSpPr>
          <p:nvPr>
            <p:ph type="body" idx="1"/>
          </p:nvPr>
        </p:nvSpPr>
        <p:spPr>
          <a:xfrm rot="5400000">
            <a:off x="450057" y="281782"/>
            <a:ext cx="6034087" cy="60198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4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9FA03-0C7C-48A3-A3E1-07BD04F29A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, 1 большой объект и 2 маленьких объекта" type="objAndTwoObj">
  <p:cSld name="OBJECT_AND_TWO_OBJECTS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70852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134" name="Google Shape;134;p2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22780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135" name="Google Shape;135;p20"/>
          <p:cNvSpPr txBox="1">
            <a:spLocks noGrp="1"/>
          </p:cNvSpPr>
          <p:nvPr>
            <p:ph type="body" idx="3"/>
          </p:nvPr>
        </p:nvSpPr>
        <p:spPr>
          <a:xfrm>
            <a:off x="4648200" y="4030663"/>
            <a:ext cx="4038600" cy="2278062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6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33CBC-22BE-45BB-B777-C77C5FCFA6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B8FEFB-4716-47FA-B253-D82D5682D2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таблица" type="tbl">
  <p:cSld name="TABL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525681-3C12-4BB6-B0E0-8825D34838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70852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44170" algn="l">
              <a:spcBef>
                <a:spcPts val="560"/>
              </a:spcBef>
              <a:spcAft>
                <a:spcPts val="0"/>
              </a:spcAft>
              <a:buSzPts val="1820"/>
              <a:buChar char="⬜"/>
              <a:defRPr sz="2800"/>
            </a:lvl1pPr>
            <a:lvl2pPr marL="914400" lvl="1" indent="-350519" algn="l">
              <a:spcBef>
                <a:spcPts val="480"/>
              </a:spcBef>
              <a:spcAft>
                <a:spcPts val="0"/>
              </a:spcAft>
              <a:buSzPts val="1920"/>
              <a:buChar char="◼"/>
              <a:defRPr sz="2400"/>
            </a:lvl2pPr>
            <a:lvl3pPr marL="1371600" lvl="2" indent="-349250" algn="l">
              <a:spcBef>
                <a:spcPts val="400"/>
              </a:spcBef>
              <a:spcAft>
                <a:spcPts val="0"/>
              </a:spcAft>
              <a:buSzPts val="1900"/>
              <a:buChar char="▫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 sz="1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70852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44170" algn="l">
              <a:spcBef>
                <a:spcPts val="560"/>
              </a:spcBef>
              <a:spcAft>
                <a:spcPts val="0"/>
              </a:spcAft>
              <a:buSzPts val="1820"/>
              <a:buChar char="⬜"/>
              <a:defRPr sz="2800"/>
            </a:lvl1pPr>
            <a:lvl2pPr marL="914400" lvl="1" indent="-350519" algn="l">
              <a:spcBef>
                <a:spcPts val="480"/>
              </a:spcBef>
              <a:spcAft>
                <a:spcPts val="0"/>
              </a:spcAft>
              <a:buSzPts val="1920"/>
              <a:buChar char="◼"/>
              <a:defRPr sz="2400"/>
            </a:lvl2pPr>
            <a:lvl3pPr marL="1371600" lvl="2" indent="-349250" algn="l">
              <a:spcBef>
                <a:spcPts val="400"/>
              </a:spcBef>
              <a:spcAft>
                <a:spcPts val="0"/>
              </a:spcAft>
              <a:buSzPts val="1900"/>
              <a:buChar char="▫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 sz="1800"/>
            </a:lvl9pPr>
          </a:lstStyle>
          <a:p>
            <a:endParaRPr/>
          </a:p>
        </p:txBody>
      </p:sp>
      <p:sp>
        <p:nvSpPr>
          <p:cNvPr id="5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2B4CE5-B5A6-4128-9A63-92C838E13B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, текст и картинка" type="txAndClipArt">
  <p:cSld name="TEXT_AND_CLIPAR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70852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>
            <a:spLocks noGrp="1"/>
          </p:cNvSpPr>
          <p:nvPr>
            <p:ph type="clipArt" idx="2"/>
          </p:nvPr>
        </p:nvSpPr>
        <p:spPr>
          <a:xfrm>
            <a:off x="4648200" y="1600200"/>
            <a:ext cx="4038600" cy="470852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R="0" lvl="0" algn="l" rtl="0">
              <a:spcBef>
                <a:spcPts val="560"/>
              </a:spcBef>
              <a:spcAft>
                <a:spcPts val="0"/>
              </a:spcAft>
              <a:buClr>
                <a:srgbClr val="F9F9F9"/>
              </a:buClr>
              <a:buSzPts val="1820"/>
              <a:buFont typeface="Noto Sans Symbols"/>
              <a:buChar char="⬜"/>
              <a:defRPr sz="2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920"/>
              <a:buFont typeface="Noto Sans Symbols"/>
              <a:buChar char="◼"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ts val="2090"/>
              <a:buFont typeface="Noto Sans Symbols"/>
              <a:buChar char="▫"/>
              <a:defRPr sz="2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•"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◾"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◾"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◾"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◾"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◾"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lvl="0"/>
            <a:endParaRPr noProof="0">
              <a:sym typeface="Times New Roman"/>
            </a:endParaRPr>
          </a:p>
        </p:txBody>
      </p:sp>
      <p:sp>
        <p:nvSpPr>
          <p:cNvPr id="5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C636BE-18A8-47A8-9789-9552BAF3B1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4321B-6AF6-484E-8E7E-18768CF472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 над текстом" type="objOverTx">
  <p:cSld name="OBJECT_OVER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22780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2"/>
          </p:nvPr>
        </p:nvSpPr>
        <p:spPr>
          <a:xfrm>
            <a:off x="457200" y="4030663"/>
            <a:ext cx="8229600" cy="2278062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5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B59F4-7D55-4D62-AB2E-3AB0A1FE64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два объекта над текстом" type="twoObjOverTx">
  <p:cSld name="TWO_OBJECTS_OVER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22780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22780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3"/>
          </p:nvPr>
        </p:nvSpPr>
        <p:spPr>
          <a:xfrm>
            <a:off x="457200" y="4030663"/>
            <a:ext cx="8229600" cy="2278062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6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F6A7D-2144-4E30-A58C-005C00FD95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текст над объектом" type="txOverObj">
  <p:cSld name="TEXT_OVER_OBJEC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22780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body" idx="2"/>
          </p:nvPr>
        </p:nvSpPr>
        <p:spPr>
          <a:xfrm>
            <a:off x="457200" y="4030663"/>
            <a:ext cx="8229600" cy="2278062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5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151E15-5FD7-480D-823E-1DCADDA47A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;p1"/>
          <p:cNvSpPr txBox="1"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ru-RU" smtClean="0">
              <a:sym typeface="Arial" charset="0"/>
            </a:endParaRPr>
          </a:p>
        </p:txBody>
      </p:sp>
      <p:sp>
        <p:nvSpPr>
          <p:cNvPr id="1027" name="Google Shape;11;p1"/>
          <p:cNvSpPr txBox="1"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mtClean="0">
              <a:sym typeface="Arial" charset="0"/>
            </a:endParaRPr>
          </a:p>
        </p:txBody>
      </p:sp>
      <p:sp>
        <p:nvSpPr>
          <p:cNvPr id="1028" name="Google Shape;12;p1"/>
          <p:cNvSpPr txBox="1">
            <a:spLocks noGrp="1"/>
          </p:cNvSpPr>
          <p:nvPr>
            <p:ph type="dt" idx="10"/>
          </p:nvPr>
        </p:nvSpPr>
        <p:spPr bwMode="auto">
          <a:xfrm>
            <a:off x="457200" y="6416675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b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SzPts val="1400"/>
              <a:buFont typeface="Arial" charset="0"/>
              <a:buNone/>
              <a:defRPr sz="1200">
                <a:solidFill>
                  <a:srgbClr val="BABABA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Google Shape;13;p1"/>
          <p:cNvSpPr txBox="1">
            <a:spLocks noGrp="1"/>
          </p:cNvSpPr>
          <p:nvPr>
            <p:ph type="ftr" idx="11"/>
          </p:nvPr>
        </p:nvSpPr>
        <p:spPr bwMode="auto">
          <a:xfrm>
            <a:off x="3124200" y="6416675"/>
            <a:ext cx="2895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b" anchorCtr="0" compatLnSpc="1">
            <a:prstTxWarp prst="textNoShape">
              <a:avLst/>
            </a:prstTxWarp>
          </a:bodyPr>
          <a:lstStyle>
            <a:lvl1pPr algn="ctr">
              <a:buClr>
                <a:srgbClr val="000000"/>
              </a:buClr>
              <a:buSzPts val="1400"/>
              <a:buFont typeface="Arial" charset="0"/>
              <a:buNone/>
              <a:defRPr sz="1200">
                <a:solidFill>
                  <a:srgbClr val="BABABA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Google Shape;14;p1"/>
          <p:cNvSpPr txBox="1">
            <a:spLocks noGrp="1"/>
          </p:cNvSpPr>
          <p:nvPr>
            <p:ph type="sldNum" idx="12"/>
          </p:nvPr>
        </p:nvSpPr>
        <p:spPr bwMode="auto">
          <a:xfrm>
            <a:off x="7924800" y="6416675"/>
            <a:ext cx="762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00" rIns="0" bIns="45700" numCol="1" anchor="b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Font typeface="Arial" charset="0"/>
              <a:buNone/>
              <a:defRPr sz="1200">
                <a:solidFill>
                  <a:srgbClr val="BABABA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defRPr>
            </a:lvl1pPr>
          </a:lstStyle>
          <a:p>
            <a:pPr>
              <a:defRPr/>
            </a:pPr>
            <a:fld id="{D7A6190E-0DC4-4F38-96BA-98EE13F1A8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  <p:sldLayoutId id="2147483686" r:id="rId19"/>
  </p:sldLayoutIdLst>
  <p:transition spd="slow">
    <p:fad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marL="742950" lvl="1" indent="-28575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marL="1143000" lvl="2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3pPr>
      <a:lvl4pPr marL="1600200" lvl="3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4pPr>
      <a:lvl5pPr marL="2057400" lvl="4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Google Shape;143;p21"/>
          <p:cNvSpPr txBox="1">
            <a:spLocks noGrp="1"/>
          </p:cNvSpPr>
          <p:nvPr>
            <p:ph type="title"/>
          </p:nvPr>
        </p:nvSpPr>
        <p:spPr>
          <a:xfrm>
            <a:off x="468313" y="692150"/>
            <a:ext cx="8218487" cy="725488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300" b="1" smtClean="0">
                <a:solidFill>
                  <a:srgbClr val="00FFCC"/>
                </a:solidFill>
                <a:latin typeface="Arial" charset="0"/>
                <a:cs typeface="Arial" charset="0"/>
              </a:rPr>
              <a:t/>
            </a:r>
            <a:br>
              <a:rPr lang="ru-RU" sz="3300" b="1" smtClean="0">
                <a:solidFill>
                  <a:srgbClr val="00FFCC"/>
                </a:solidFill>
                <a:latin typeface="Arial" charset="0"/>
                <a:cs typeface="Arial" charset="0"/>
              </a:rPr>
            </a:br>
            <a:r>
              <a:rPr lang="ru-RU" sz="33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Инвестиционный паспорт</a:t>
            </a:r>
            <a:br>
              <a:rPr lang="ru-RU" sz="3300" b="1" smtClean="0">
                <a:solidFill>
                  <a:srgbClr val="EEECE1"/>
                </a:solidFill>
                <a:latin typeface="Arial" charset="0"/>
                <a:cs typeface="Arial" charset="0"/>
              </a:rPr>
            </a:br>
            <a:r>
              <a:rPr lang="ru-RU" sz="33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муниципального района</a:t>
            </a:r>
            <a:br>
              <a:rPr lang="ru-RU" sz="3300" b="1" smtClean="0">
                <a:solidFill>
                  <a:srgbClr val="EEECE1"/>
                </a:solidFill>
                <a:latin typeface="Arial" charset="0"/>
                <a:cs typeface="Arial" charset="0"/>
              </a:rPr>
            </a:br>
            <a:r>
              <a:rPr lang="ru-RU" sz="33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«Могойтуйский район»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2530" name="Google Shape;144;p21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47688" indent="-295275" eaLnBrk="1" hangingPunct="1">
              <a:spcBef>
                <a:spcPct val="0"/>
              </a:spcBef>
              <a:spcAft>
                <a:spcPct val="0"/>
              </a:spcAft>
              <a:buClr>
                <a:srgbClr val="F9F9F9"/>
              </a:buClr>
              <a:buSzPts val="1800"/>
              <a:buFont typeface="Noto Sans Symbols"/>
              <a:buNone/>
            </a:pP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295275" eaLnBrk="1" hangingPunct="1">
              <a:spcBef>
                <a:spcPts val="563"/>
              </a:spcBef>
              <a:spcAft>
                <a:spcPct val="0"/>
              </a:spcAft>
              <a:buClr>
                <a:srgbClr val="F9F9F9"/>
              </a:buClr>
              <a:buSzPts val="1800"/>
              <a:buFont typeface="Noto Sans Symbols"/>
              <a:buNone/>
            </a:pP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295275" eaLnBrk="1" hangingPunct="1">
              <a:spcBef>
                <a:spcPts val="563"/>
              </a:spcBef>
              <a:spcAft>
                <a:spcPct val="0"/>
              </a:spcAft>
              <a:buClr>
                <a:srgbClr val="F9F9F9"/>
              </a:buClr>
              <a:buSzPts val="1800"/>
              <a:buFont typeface="Noto Sans Symbols"/>
              <a:buNone/>
            </a:pP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295275" eaLnBrk="1" hangingPunct="1">
              <a:spcBef>
                <a:spcPts val="563"/>
              </a:spcBef>
              <a:spcAft>
                <a:spcPct val="0"/>
              </a:spcAft>
              <a:buClr>
                <a:srgbClr val="F9F9F9"/>
              </a:buClr>
              <a:buSzPts val="1800"/>
              <a:buFont typeface="Noto Sans Symbols"/>
              <a:buNone/>
            </a:pP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295275" eaLnBrk="1" hangingPunct="1">
              <a:spcBef>
                <a:spcPts val="563"/>
              </a:spcBef>
              <a:spcAft>
                <a:spcPct val="0"/>
              </a:spcAft>
              <a:buClr>
                <a:srgbClr val="F9F9F9"/>
              </a:buClr>
              <a:buSzPts val="1800"/>
              <a:buFont typeface="Noto Sans Symbols"/>
              <a:buNone/>
            </a:pP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295275" eaLnBrk="1" hangingPunct="1">
              <a:spcBef>
                <a:spcPts val="563"/>
              </a:spcBef>
              <a:spcAft>
                <a:spcPct val="0"/>
              </a:spcAft>
              <a:buClr>
                <a:srgbClr val="F9F9F9"/>
              </a:buClr>
              <a:buSzPts val="1800"/>
              <a:buFont typeface="Noto Sans Symbols"/>
              <a:buNone/>
            </a:pP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295275" eaLnBrk="1" hangingPunct="1">
              <a:spcBef>
                <a:spcPts val="563"/>
              </a:spcBef>
              <a:spcAft>
                <a:spcPct val="0"/>
              </a:spcAft>
              <a:buClr>
                <a:srgbClr val="F9F9F9"/>
              </a:buClr>
              <a:buSzPts val="1800"/>
              <a:buFont typeface="Noto Sans Symbols"/>
              <a:buNone/>
            </a:pP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22531" name="Google Shape;145;p21"/>
          <p:cNvSpPr>
            <a:spLocks noChangeArrowheads="1"/>
          </p:cNvSpPr>
          <p:nvPr/>
        </p:nvSpPr>
        <p:spPr bwMode="auto">
          <a:xfrm>
            <a:off x="2786063" y="5786438"/>
            <a:ext cx="3857625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lnSpc>
                <a:spcPct val="80000"/>
              </a:lnSpc>
              <a:buClr>
                <a:srgbClr val="F9F9F9"/>
              </a:buClr>
              <a:buSzPts val="1600"/>
              <a:buFont typeface="Noto Sans Symbols"/>
              <a:buNone/>
            </a:pPr>
            <a:endParaRPr lang="ru-RU" sz="2400" dirty="0">
              <a:solidFill>
                <a:srgbClr val="FFFFFF"/>
              </a:solidFill>
            </a:endParaRPr>
          </a:p>
          <a:p>
            <a:pPr algn="ctr">
              <a:lnSpc>
                <a:spcPct val="80000"/>
              </a:lnSpc>
              <a:spcBef>
                <a:spcPts val="475"/>
              </a:spcBef>
              <a:buClr>
                <a:srgbClr val="F9F9F9"/>
              </a:buClr>
              <a:buSzPts val="1600"/>
              <a:buFont typeface="Noto Sans Symbols"/>
              <a:buNone/>
            </a:pPr>
            <a:r>
              <a:rPr lang="ru-RU" sz="2400" dirty="0">
                <a:solidFill>
                  <a:srgbClr val="FFFFFF"/>
                </a:solidFill>
              </a:rPr>
              <a:t> </a:t>
            </a:r>
            <a:r>
              <a:rPr lang="ru-RU" sz="2200" dirty="0">
                <a:solidFill>
                  <a:srgbClr val="FFFFFF"/>
                </a:solidFill>
              </a:rPr>
              <a:t>Могойтуй, </a:t>
            </a:r>
            <a:r>
              <a:rPr lang="ru-RU" sz="2200" dirty="0" smtClean="0">
                <a:solidFill>
                  <a:srgbClr val="FFFFFF"/>
                </a:solidFill>
              </a:rPr>
              <a:t>2021</a:t>
            </a:r>
            <a:endParaRPr lang="ru-RU" sz="2200" dirty="0">
              <a:solidFill>
                <a:srgbClr val="FFFFFF"/>
              </a:solidFill>
            </a:endParaRPr>
          </a:p>
        </p:txBody>
      </p:sp>
      <p:pic>
        <p:nvPicPr>
          <p:cNvPr id="22532" name="Google Shape;146;p21" descr="P92100063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1913" y="2492375"/>
            <a:ext cx="6497637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Google Shape;235;p30"/>
          <p:cNvSpPr>
            <a:spLocks noChangeArrowheads="1"/>
          </p:cNvSpPr>
          <p:nvPr/>
        </p:nvSpPr>
        <p:spPr bwMode="auto">
          <a:xfrm>
            <a:off x="539750" y="1535113"/>
            <a:ext cx="3600450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800" b="1">
                <a:solidFill>
                  <a:srgbClr val="FFFFFF"/>
                </a:solidFill>
              </a:rPr>
              <a:t>      Леса занимают площадь 6929,6 тыс.га </a:t>
            </a:r>
            <a:endParaRPr lang="ru-RU"/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800" b="1">
                <a:solidFill>
                  <a:srgbClr val="FFFFFF"/>
                </a:solidFill>
              </a:rPr>
              <a:t>(11,1 % территории района) </a:t>
            </a:r>
            <a:endParaRPr lang="ru-RU"/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800" b="1">
                <a:solidFill>
                  <a:srgbClr val="FFFFFF"/>
                </a:solidFill>
              </a:rPr>
              <a:t>     </a:t>
            </a:r>
            <a:endParaRPr lang="ru-RU"/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800" b="1">
                <a:solidFill>
                  <a:srgbClr val="FFFFFF"/>
                </a:solidFill>
              </a:rPr>
              <a:t>     </a:t>
            </a:r>
            <a:r>
              <a:rPr lang="ru-RU" sz="1800">
                <a:solidFill>
                  <a:srgbClr val="FFFFFF"/>
                </a:solidFill>
              </a:rPr>
              <a:t>Основные лесообразующие породы  – мягколиственные породы (в основном, береза) занимают 61,13%, хвойными лесами (лиственницей) покрыто 38,87% территории. </a:t>
            </a:r>
            <a:endParaRPr lang="ru-RU" sz="1800" b="1">
              <a:solidFill>
                <a:srgbClr val="FFFFFF"/>
              </a:solidFill>
            </a:endParaRPr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800">
                <a:solidFill>
                  <a:srgbClr val="FFFFFF"/>
                </a:solidFill>
              </a:rPr>
              <a:t>     Общий запас насаждений по Агинскому лесхозу составляет около 15,7 тыс. куб. м. Заготовка деловой древесины составляет 16,1 тыс. куб.м. </a:t>
            </a:r>
            <a:endParaRPr lang="ru-RU" sz="1800" b="1">
              <a:solidFill>
                <a:srgbClr val="FFFFFF"/>
              </a:solidFill>
            </a:endParaRPr>
          </a:p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180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40962" name="Google Shape;236;p30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Лесной фонд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40963" name="Google Shape;237;p30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E6400682-2314-40E5-AD5B-DD264B835806}" type="slidenum">
              <a:rPr lang="ru-RU" smtClean="0"/>
              <a:pPr/>
              <a:t>10</a:t>
            </a:fld>
            <a:endParaRPr lang="ru-RU" smtClean="0"/>
          </a:p>
        </p:txBody>
      </p:sp>
      <p:sp>
        <p:nvSpPr>
          <p:cNvPr id="40964" name="Google Shape;238;p30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Ресурсный потенциал</a:t>
            </a:r>
            <a:endParaRPr lang="ru-RU"/>
          </a:p>
        </p:txBody>
      </p:sp>
      <p:cxnSp>
        <p:nvCxnSpPr>
          <p:cNvPr id="40965" name="Google Shape;239;p30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pic>
        <p:nvPicPr>
          <p:cNvPr id="40966" name="Google Shape;240;p30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45100" y="4005263"/>
            <a:ext cx="3359150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Google Shape;241;p30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9700" y="1484313"/>
            <a:ext cx="3324225" cy="249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1"/>
          <p:cNvSpPr/>
          <p:nvPr/>
        </p:nvSpPr>
        <p:spPr>
          <a:xfrm rot="10800000">
            <a:off x="3179763" y="1023938"/>
            <a:ext cx="6000750" cy="5429250"/>
          </a:xfrm>
          <a:prstGeom prst="verticalScroll">
            <a:avLst>
              <a:gd name="adj" fmla="val 7671"/>
            </a:avLst>
          </a:prstGeom>
          <a:gradFill>
            <a:gsLst>
              <a:gs pos="0">
                <a:srgbClr val="BFBFBF"/>
              </a:gs>
              <a:gs pos="50000">
                <a:srgbClr val="F2F2F2"/>
              </a:gs>
              <a:gs pos="100000">
                <a:srgbClr val="BFBFBF"/>
              </a:gs>
            </a:gsLst>
            <a:lin ang="5400000" scaled="0"/>
          </a:gradFill>
          <a:ln w="19050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5400000" algn="t" rotWithShape="0">
              <a:srgbClr val="000000">
                <a:alpha val="39607"/>
              </a:srgbClr>
            </a:outerShdw>
          </a:effectLst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10" name="Google Shape;247;p31"/>
          <p:cNvSpPr txBox="1">
            <a:spLocks noChangeArrowheads="1"/>
          </p:cNvSpPr>
          <p:nvPr/>
        </p:nvSpPr>
        <p:spPr bwMode="auto">
          <a:xfrm>
            <a:off x="3595688" y="1231900"/>
            <a:ext cx="5168900" cy="480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180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43011" name="Google Shape;248;p31"/>
          <p:cNvSpPr txBox="1"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Рекреационные ресурсы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43012" name="Google Shape;249;p31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B1C250B6-FDAD-419D-BCDB-F9173C041090}" type="slidenum">
              <a:rPr lang="ru-RU" smtClean="0"/>
              <a:pPr/>
              <a:t>11</a:t>
            </a:fld>
            <a:endParaRPr lang="ru-RU" smtClean="0"/>
          </a:p>
        </p:txBody>
      </p:sp>
      <p:cxnSp>
        <p:nvCxnSpPr>
          <p:cNvPr id="43013" name="Google Shape;250;p31"/>
          <p:cNvCxnSpPr>
            <a:cxnSpLocks noChangeShapeType="1"/>
          </p:cNvCxnSpPr>
          <p:nvPr/>
        </p:nvCxnSpPr>
        <p:spPr bwMode="auto">
          <a:xfrm>
            <a:off x="0" y="357188"/>
            <a:ext cx="8572500" cy="1587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43014" name="Google Shape;251;p31"/>
          <p:cNvSpPr txBox="1">
            <a:spLocks noChangeArrowheads="1"/>
          </p:cNvSpPr>
          <p:nvPr/>
        </p:nvSpPr>
        <p:spPr bwMode="auto">
          <a:xfrm>
            <a:off x="0" y="0"/>
            <a:ext cx="77866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800" b="1">
                <a:solidFill>
                  <a:srgbClr val="F8F8F8"/>
                </a:solidFill>
              </a:rPr>
              <a:t>Ресурсный потенциал</a:t>
            </a:r>
            <a:endParaRPr lang="ru-RU"/>
          </a:p>
        </p:txBody>
      </p:sp>
      <p:sp>
        <p:nvSpPr>
          <p:cNvPr id="43015" name="Google Shape;252;p31"/>
          <p:cNvSpPr>
            <a:spLocks noChangeArrowheads="1"/>
          </p:cNvSpPr>
          <p:nvPr/>
        </p:nvSpPr>
        <p:spPr bwMode="auto">
          <a:xfrm flipH="1">
            <a:off x="3784600" y="1006475"/>
            <a:ext cx="4791075" cy="553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800" b="1" u="sng">
                <a:solidFill>
                  <a:srgbClr val="404040"/>
                </a:solidFill>
              </a:rPr>
              <a:t>Профилакторий «Зымка» </a:t>
            </a:r>
            <a:endParaRPr lang="ru-RU"/>
          </a:p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ru-RU" sz="1600" b="1"/>
              <a:t>Расположен в 12 км. к северо-западу от с. Ушарбай Могойтуйского района и в 3 км. к северу от ст. Бурятская Забайкальской железной дороги </a:t>
            </a:r>
            <a:endParaRPr lang="ru-RU"/>
          </a:p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ru-RU" sz="1600" b="1"/>
              <a:t>Минеральные воды Зымка-аршана по своему химическому составу практически адекватны таким широко известным углекислым водам Забайкалья как «Дарасун», «Кука», «Шиванда» и по своим гидрохимическим показателям позволяют отнести к числу весьма ценных лечебно-питьевых вод, которые можно успешно использовать для промышленного розлива и бальнеопроцедур. </a:t>
            </a:r>
            <a:endParaRPr lang="ru-RU"/>
          </a:p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ru-RU" sz="1600" b="1" u="sng"/>
              <a:t>Показания к применению:</a:t>
            </a:r>
            <a:r>
              <a:rPr lang="ru-RU" sz="1600" b="1"/>
              <a:t> заболевания сердечно-сосудистой системы, пищевари-тельной системы, мочевыделительной и мочеполовой систем, дыхательной, костно-суставной и эндокринной систем, анемии. Большую популярность источник получил у женщин, страдающих бесплодием</a:t>
            </a:r>
            <a:endParaRPr lang="ru-RU"/>
          </a:p>
        </p:txBody>
      </p:sp>
      <p:pic>
        <p:nvPicPr>
          <p:cNvPr id="43016" name="Google Shape;253;p31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3716338"/>
            <a:ext cx="3095625" cy="221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7" name="Google Shape;254;p31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1412875"/>
            <a:ext cx="3168650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Google Shape;259;p32"/>
          <p:cNvSpPr txBox="1">
            <a:spLocks noGrp="1"/>
          </p:cNvSpPr>
          <p:nvPr>
            <p:ph type="title"/>
          </p:nvPr>
        </p:nvSpPr>
        <p:spPr>
          <a:xfrm>
            <a:off x="457200" y="604838"/>
            <a:ext cx="8229600" cy="9525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27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Цугольский дацан </a:t>
            </a:r>
            <a:br>
              <a:rPr lang="ru-RU" sz="2700" b="1" smtClean="0">
                <a:solidFill>
                  <a:srgbClr val="EEECE1"/>
                </a:solidFill>
                <a:latin typeface="Arial" charset="0"/>
                <a:cs typeface="Arial" charset="0"/>
              </a:rPr>
            </a:br>
            <a:r>
              <a:rPr lang="ru-RU" sz="27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(Даши Чойпэллинг) </a:t>
            </a:r>
            <a:br>
              <a:rPr lang="ru-RU" sz="2700" b="1" smtClean="0">
                <a:solidFill>
                  <a:srgbClr val="EEECE1"/>
                </a:solidFill>
                <a:latin typeface="Arial" charset="0"/>
                <a:cs typeface="Arial" charset="0"/>
              </a:rPr>
            </a:br>
            <a:r>
              <a:rPr lang="ru-RU" sz="27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1801 год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45058" name="Google Shape;260;p32"/>
          <p:cNvSpPr txBox="1">
            <a:spLocks noGrp="1"/>
          </p:cNvSpPr>
          <p:nvPr>
            <p:ph type="body" idx="1"/>
          </p:nvPr>
        </p:nvSpPr>
        <p:spPr>
          <a:xfrm>
            <a:off x="179388" y="1871663"/>
            <a:ext cx="8856662" cy="2278062"/>
          </a:xfrm>
        </p:spPr>
        <p:txBody>
          <a:bodyPr/>
          <a:lstStyle/>
          <a:p>
            <a:pPr marL="547688" indent="-411163" eaLnBrk="1" hangingPunct="1">
              <a:spcBef>
                <a:spcPct val="0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smtClean="0">
                <a:solidFill>
                  <a:srgbClr val="FFFFFF"/>
                </a:solidFill>
                <a:latin typeface="Arial" charset="0"/>
                <a:cs typeface="Arial" charset="0"/>
              </a:rPr>
              <a:t>	</a:t>
            </a:r>
            <a:r>
              <a:rPr lang="ru-RU" sz="1700" smtClean="0">
                <a:solidFill>
                  <a:srgbClr val="FFFFFF"/>
                </a:solidFill>
                <a:latin typeface="Arial" charset="0"/>
                <a:cs typeface="Arial" charset="0"/>
              </a:rPr>
              <a:t>Уникальный памятник буддийской архитектуры,  отметивший в 2011 году свое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smtClean="0">
                <a:solidFill>
                  <a:srgbClr val="FFFFFF"/>
                </a:solidFill>
                <a:latin typeface="Arial" charset="0"/>
                <a:cs typeface="Arial" charset="0"/>
              </a:rPr>
              <a:t>210-летие. Единственный храм в стране, где на главном алтаре установлена статуя 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smtClean="0">
                <a:solidFill>
                  <a:srgbClr val="FFFFFF"/>
                </a:solidFill>
                <a:latin typeface="Arial" charset="0"/>
                <a:cs typeface="Arial" charset="0"/>
              </a:rPr>
              <a:t>Богдо Зонхово, жившего в середине IV века монаха, основателя школы Гелуппа, 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smtClean="0">
                <a:solidFill>
                  <a:srgbClr val="FFFFFF"/>
                </a:solidFill>
                <a:latin typeface="Arial" charset="0"/>
                <a:cs typeface="Arial" charset="0"/>
              </a:rPr>
              <a:t>автора нового направления в буддизме, от которого пошло понятие ламаизма. 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smtClean="0">
                <a:solidFill>
                  <a:srgbClr val="FFFFFF"/>
                </a:solidFill>
                <a:latin typeface="Arial" charset="0"/>
                <a:cs typeface="Arial" charset="0"/>
              </a:rPr>
              <a:t>	Изумительная энергетика Цугольского дацана стала местом духовного отдыха 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smtClean="0">
                <a:solidFill>
                  <a:srgbClr val="FFFFFF"/>
                </a:solidFill>
                <a:latin typeface="Arial" charset="0"/>
                <a:cs typeface="Arial" charset="0"/>
              </a:rPr>
              <a:t>и кармического очищения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endParaRPr lang="ru-RU" sz="170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45059" name="Google Shape;261;p32"/>
          <p:cNvPicPr preferRelativeResize="0">
            <a:picLocks noGrp="1" noChangeAspect="1" noChangeArrowheads="1"/>
          </p:cNvPicPr>
          <p:nvPr>
            <p:ph type="body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1331913" y="3887788"/>
            <a:ext cx="3036887" cy="2278062"/>
          </a:xfrm>
        </p:spPr>
      </p:pic>
      <p:pic>
        <p:nvPicPr>
          <p:cNvPr id="45060" name="Google Shape;262;p32" descr="Изображение 132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906838"/>
            <a:ext cx="3384550" cy="225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5061" name="Google Shape;263;p32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45062" name="Google Shape;264;p32"/>
          <p:cNvSpPr txBox="1">
            <a:spLocks noChangeArrowheads="1"/>
          </p:cNvSpPr>
          <p:nvPr/>
        </p:nvSpPr>
        <p:spPr bwMode="auto">
          <a:xfrm>
            <a:off x="0" y="-14288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Ресурсный потенциал</a:t>
            </a:r>
            <a:endParaRPr lang="ru-RU"/>
          </a:p>
        </p:txBody>
      </p:sp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Google Shape;269;p33"/>
          <p:cNvSpPr txBox="1">
            <a:spLocks noGrp="1"/>
          </p:cNvSpPr>
          <p:nvPr>
            <p:ph type="title"/>
          </p:nvPr>
        </p:nvSpPr>
        <p:spPr>
          <a:xfrm>
            <a:off x="457200" y="388938"/>
            <a:ext cx="8229600" cy="9525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1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Особо охраняемые природные территории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47106" name="Google Shape;270;p33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47688" indent="-411163" eaLnBrk="1" hangingPunct="1">
              <a:spcBef>
                <a:spcPct val="0"/>
              </a:spcBef>
              <a:spcAft>
                <a:spcPct val="0"/>
              </a:spcAft>
              <a:buClr>
                <a:srgbClr val="F9F9F9"/>
              </a:buClr>
              <a:buSzPts val="1300"/>
              <a:buFont typeface="Noto Sans Symbols"/>
              <a:buNone/>
            </a:pPr>
            <a:r>
              <a:rPr lang="ru-RU" sz="2000" b="1" u="sng" smtClean="0">
                <a:solidFill>
                  <a:srgbClr val="FFFFFF"/>
                </a:solidFill>
                <a:latin typeface="Arial" charset="0"/>
                <a:cs typeface="Arial" charset="0"/>
              </a:rPr>
              <a:t>Памятники природы, 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400"/>
              </a:spcBef>
              <a:spcAft>
                <a:spcPct val="0"/>
              </a:spcAft>
              <a:buClr>
                <a:srgbClr val="F9F9F9"/>
              </a:buClr>
              <a:buSzPts val="1300"/>
              <a:buFont typeface="Noto Sans Symbols"/>
              <a:buNone/>
            </a:pPr>
            <a:r>
              <a:rPr lang="ru-RU" sz="2000" b="1" u="sng" smtClean="0">
                <a:solidFill>
                  <a:srgbClr val="FFFFFF"/>
                </a:solidFill>
                <a:latin typeface="Arial" charset="0"/>
                <a:cs typeface="Arial" charset="0"/>
              </a:rPr>
              <a:t>охраняемые государством: 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400"/>
              </a:spcBef>
              <a:spcAft>
                <a:spcPct val="0"/>
              </a:spcAft>
              <a:buClr>
                <a:srgbClr val="F9F9F9"/>
              </a:buClr>
              <a:buSzPts val="1300"/>
              <a:buFont typeface="Noto Sans Symbols"/>
              <a:buChar char="⬜"/>
            </a:pPr>
            <a:r>
              <a:rPr lang="ru-RU" sz="2000" smtClean="0">
                <a:solidFill>
                  <a:srgbClr val="FFFFFF"/>
                </a:solidFill>
                <a:latin typeface="Arial" charset="0"/>
                <a:cs typeface="Arial" charset="0"/>
              </a:rPr>
              <a:t>Боржигантайская воронка;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400"/>
              </a:spcBef>
              <a:spcAft>
                <a:spcPct val="0"/>
              </a:spcAft>
              <a:buClr>
                <a:srgbClr val="F9F9F9"/>
              </a:buClr>
              <a:buSzPts val="1300"/>
              <a:buFont typeface="Noto Sans Symbols"/>
              <a:buChar char="⬜"/>
            </a:pPr>
            <a:r>
              <a:rPr lang="ru-RU" sz="2000" smtClean="0">
                <a:solidFill>
                  <a:srgbClr val="FFFFFF"/>
                </a:solidFill>
                <a:latin typeface="Arial" charset="0"/>
                <a:cs typeface="Arial" charset="0"/>
              </a:rPr>
              <a:t> гора «Хан-Уула»;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400"/>
              </a:spcBef>
              <a:spcAft>
                <a:spcPct val="0"/>
              </a:spcAft>
              <a:buClr>
                <a:srgbClr val="F9F9F9"/>
              </a:buClr>
              <a:buSzPts val="1300"/>
              <a:buFont typeface="Noto Sans Symbols"/>
              <a:buChar char="⬜"/>
            </a:pPr>
            <a:r>
              <a:rPr lang="ru-RU" sz="2000" smtClean="0">
                <a:solidFill>
                  <a:srgbClr val="FFFFFF"/>
                </a:solidFill>
                <a:latin typeface="Arial" charset="0"/>
                <a:cs typeface="Arial" charset="0"/>
              </a:rPr>
              <a:t> пещера Хээтэй;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400"/>
              </a:spcBef>
              <a:spcAft>
                <a:spcPct val="0"/>
              </a:spcAft>
              <a:buClr>
                <a:srgbClr val="F9F9F9"/>
              </a:buClr>
              <a:buSzPts val="1300"/>
              <a:buFont typeface="Noto Sans Symbols"/>
              <a:buChar char="⬜"/>
            </a:pPr>
            <a:r>
              <a:rPr lang="ru-RU" sz="2000" smtClean="0">
                <a:solidFill>
                  <a:srgbClr val="FFFFFF"/>
                </a:solidFill>
                <a:latin typeface="Arial" charset="0"/>
                <a:cs typeface="Arial" charset="0"/>
              </a:rPr>
              <a:t>у села Нуринск – уникальные палеонтологические морские остатки древнего моря, памятники «Бурхатуйской культуры» 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400"/>
              </a:spcBef>
              <a:spcAft>
                <a:spcPct val="0"/>
              </a:spcAft>
              <a:buClr>
                <a:srgbClr val="F9F9F9"/>
              </a:buClr>
              <a:buSzPts val="1300"/>
              <a:buFont typeface="Noto Sans Symbols"/>
              <a:buNone/>
            </a:pPr>
            <a:r>
              <a:rPr lang="ru-RU" sz="2000" smtClean="0">
                <a:solidFill>
                  <a:srgbClr val="FFFFFF"/>
                </a:solidFill>
                <a:latin typeface="Arial" charset="0"/>
                <a:cs typeface="Arial" charset="0"/>
              </a:rPr>
              <a:t>Много уникальных источников лечебного направления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400"/>
              </a:spcBef>
              <a:spcAft>
                <a:spcPct val="0"/>
              </a:spcAft>
              <a:buClr>
                <a:srgbClr val="F9F9F9"/>
              </a:buClr>
              <a:buSzPts val="1300"/>
              <a:buFont typeface="Noto Sans Symbols"/>
              <a:buNone/>
            </a:pPr>
            <a:endParaRPr lang="ru-RU" sz="200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cxnSp>
        <p:nvCxnSpPr>
          <p:cNvPr id="47107" name="Google Shape;271;p33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47108" name="Google Shape;272;p33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Ресурсный потенциал</a:t>
            </a:r>
            <a:endParaRPr lang="ru-RU"/>
          </a:p>
        </p:txBody>
      </p:sp>
      <p:pic>
        <p:nvPicPr>
          <p:cNvPr id="47109" name="Google Shape;273;p33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92813" y="1484313"/>
            <a:ext cx="29718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Google Shape;274;p33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22975" y="4800600"/>
            <a:ext cx="2941638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Google Shape;275;p33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65625" y="3141663"/>
            <a:ext cx="3313113" cy="220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Google Shape;280;p34"/>
          <p:cNvSpPr>
            <a:spLocks noChangeArrowheads="1"/>
          </p:cNvSpPr>
          <p:nvPr/>
        </p:nvSpPr>
        <p:spPr bwMode="auto">
          <a:xfrm>
            <a:off x="4356100" y="1000125"/>
            <a:ext cx="4502150" cy="383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just">
              <a:buClr>
                <a:srgbClr val="000000"/>
              </a:buClr>
              <a:buFont typeface="Arial" charset="0"/>
              <a:buNone/>
            </a:pPr>
            <a:endParaRPr lang="ru-RU" sz="1500" b="1">
              <a:solidFill>
                <a:srgbClr val="FFFFFF"/>
              </a:solidFill>
            </a:endParaRPr>
          </a:p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ru-RU" sz="1800">
                <a:solidFill>
                  <a:srgbClr val="FFFFFF"/>
                </a:solidFill>
              </a:rPr>
              <a:t>По территории района проходит ветка Транссибирской железнодорожной магистрали, соединяющая центр России со странами юго-восточной Азии: Китаем, Монголией.</a:t>
            </a:r>
            <a:endParaRPr lang="ru-RU"/>
          </a:p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ru-RU" sz="1800">
                <a:solidFill>
                  <a:srgbClr val="FFFFFF"/>
                </a:solidFill>
              </a:rPr>
              <a:t>С завершением строительства и электрификации Южного хода открываются новые перспективы развития экономики района, прежде всего, создание промышленной зоны и таможенного терминала в п. Могойтуй </a:t>
            </a:r>
            <a:endParaRPr lang="ru-RU"/>
          </a:p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ru-RU" sz="1600">
                <a:solidFill>
                  <a:srgbClr val="FFFFFF"/>
                </a:solidFill>
              </a:rPr>
              <a:t> </a:t>
            </a:r>
            <a:endParaRPr lang="ru-RU" sz="1600" b="1">
              <a:solidFill>
                <a:srgbClr val="FFFFFF"/>
              </a:solidFill>
            </a:endParaRPr>
          </a:p>
          <a:p>
            <a:pPr algn="just">
              <a:buClr>
                <a:srgbClr val="000000"/>
              </a:buClr>
              <a:buFont typeface="Arial" charset="0"/>
              <a:buNone/>
            </a:pPr>
            <a:endParaRPr lang="ru-RU" sz="1600" b="1">
              <a:solidFill>
                <a:srgbClr val="FFFFFF"/>
              </a:solidFill>
            </a:endParaRPr>
          </a:p>
        </p:txBody>
      </p:sp>
      <p:sp>
        <p:nvSpPr>
          <p:cNvPr id="49154" name="Google Shape;281;p34"/>
          <p:cNvSpPr txBox="1">
            <a:spLocks noGrp="1"/>
          </p:cNvSpPr>
          <p:nvPr>
            <p:ph type="title"/>
          </p:nvPr>
        </p:nvSpPr>
        <p:spPr>
          <a:xfrm>
            <a:off x="457200" y="188913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Железнодорожный транспорт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49155" name="Google Shape;282;p34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25F614C8-CB3B-4545-A8D5-467D275B786B}" type="slidenum">
              <a:rPr lang="ru-RU" smtClean="0"/>
              <a:pPr/>
              <a:t>14</a:t>
            </a:fld>
            <a:endParaRPr lang="ru-RU" smtClean="0"/>
          </a:p>
        </p:txBody>
      </p:sp>
      <p:sp>
        <p:nvSpPr>
          <p:cNvPr id="49156" name="Google Shape;283;p34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Инфраструктура района</a:t>
            </a:r>
            <a:endParaRPr lang="ru-RU"/>
          </a:p>
        </p:txBody>
      </p:sp>
      <p:cxnSp>
        <p:nvCxnSpPr>
          <p:cNvPr id="49157" name="Google Shape;284;p34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pic>
        <p:nvPicPr>
          <p:cNvPr id="49158" name="Google Shape;285;p34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3375" y="1554163"/>
            <a:ext cx="3733800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Google Shape;286;p34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900" y="4508500"/>
            <a:ext cx="3670300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Google Shape;291;p35"/>
          <p:cNvSpPr>
            <a:spLocks noChangeArrowheads="1"/>
          </p:cNvSpPr>
          <p:nvPr/>
        </p:nvSpPr>
        <p:spPr bwMode="auto">
          <a:xfrm>
            <a:off x="-107950" y="1196975"/>
            <a:ext cx="6840538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indent="449263" algn="just">
              <a:buClr>
                <a:srgbClr val="000000"/>
              </a:buClr>
              <a:buFont typeface="Arial" charset="0"/>
              <a:buNone/>
            </a:pPr>
            <a:r>
              <a:rPr lang="ru-RU" b="1">
                <a:solidFill>
                  <a:srgbClr val="FFFFFF"/>
                </a:solidFill>
              </a:rPr>
              <a:t>По территории Могойтуйского района проходят:</a:t>
            </a:r>
            <a:endParaRPr lang="ru-RU"/>
          </a:p>
          <a:p>
            <a:pPr indent="449263" algn="just">
              <a:buClr>
                <a:srgbClr val="000000"/>
              </a:buClr>
              <a:buFont typeface="Arial" charset="0"/>
              <a:buNone/>
            </a:pPr>
            <a:endParaRPr lang="ru-RU" b="1">
              <a:solidFill>
                <a:srgbClr val="FFFFFF"/>
              </a:solidFill>
            </a:endParaRPr>
          </a:p>
          <a:p>
            <a:pPr indent="449263" algn="just">
              <a:buClr>
                <a:srgbClr val="000000"/>
              </a:buClr>
              <a:buFont typeface="Arial" charset="0"/>
              <a:buNone/>
            </a:pPr>
            <a:r>
              <a:rPr lang="ru-RU" b="1">
                <a:solidFill>
                  <a:srgbClr val="FFFFFF"/>
                </a:solidFill>
              </a:rPr>
              <a:t> - Федеральная автомобильная дорога: А-166 Чита-Забайкальск </a:t>
            </a:r>
          </a:p>
          <a:p>
            <a:pPr indent="449263" algn="just">
              <a:buClr>
                <a:srgbClr val="000000"/>
              </a:buClr>
              <a:buFont typeface="Arial" charset="0"/>
              <a:buNone/>
            </a:pPr>
            <a:r>
              <a:rPr lang="ru-RU" b="1">
                <a:solidFill>
                  <a:srgbClr val="FFFFFF"/>
                </a:solidFill>
              </a:rPr>
              <a:t>до границы с Китаем;</a:t>
            </a:r>
            <a:endParaRPr lang="ru-RU"/>
          </a:p>
          <a:p>
            <a:pPr indent="449263" algn="just">
              <a:buClr>
                <a:srgbClr val="000000"/>
              </a:buClr>
              <a:buFont typeface="Arial" charset="0"/>
              <a:buNone/>
            </a:pPr>
            <a:r>
              <a:rPr lang="ru-RU" b="1">
                <a:solidFill>
                  <a:srgbClr val="FFFFFF"/>
                </a:solidFill>
              </a:rPr>
              <a:t> - Региональные автомобильные дороги: </a:t>
            </a:r>
            <a:endParaRPr lang="ru-RU"/>
          </a:p>
          <a:p>
            <a:pPr indent="449263" algn="just">
              <a:buClr>
                <a:srgbClr val="000000"/>
              </a:buClr>
              <a:buFont typeface="Arial" charset="0"/>
              <a:buNone/>
            </a:pPr>
            <a:r>
              <a:rPr lang="ru-RU" b="1">
                <a:solidFill>
                  <a:srgbClr val="FFFFFF"/>
                </a:solidFill>
              </a:rPr>
              <a:t>Могойтуй-Шилка-Нерчинск, </a:t>
            </a:r>
            <a:endParaRPr lang="ru-RU"/>
          </a:p>
          <a:p>
            <a:pPr indent="449263" algn="just">
              <a:buClr>
                <a:srgbClr val="000000"/>
              </a:buClr>
              <a:buFont typeface="Arial" charset="0"/>
              <a:buNone/>
            </a:pPr>
            <a:r>
              <a:rPr lang="ru-RU" b="1">
                <a:solidFill>
                  <a:srgbClr val="FFFFFF"/>
                </a:solidFill>
              </a:rPr>
              <a:t>Могойтуй-Первомайск;</a:t>
            </a:r>
            <a:endParaRPr lang="ru-RU"/>
          </a:p>
          <a:p>
            <a:pPr indent="449263" algn="just">
              <a:buClr>
                <a:srgbClr val="000000"/>
              </a:buClr>
              <a:buFont typeface="Arial" charset="0"/>
              <a:buNone/>
            </a:pPr>
            <a:r>
              <a:rPr lang="ru-RU" b="1">
                <a:solidFill>
                  <a:srgbClr val="FFFFFF"/>
                </a:solidFill>
              </a:rPr>
              <a:t>Могойтуй-Сретенск-Олочи</a:t>
            </a:r>
            <a:endParaRPr lang="ru-RU"/>
          </a:p>
          <a:p>
            <a:pPr indent="449263" algn="ctr">
              <a:buClr>
                <a:srgbClr val="000000"/>
              </a:buClr>
              <a:buFont typeface="Arial" charset="0"/>
              <a:buNone/>
            </a:pPr>
            <a:r>
              <a:rPr lang="ru-RU" sz="2000" b="1">
                <a:solidFill>
                  <a:srgbClr val="FFFFFF"/>
                </a:solidFill>
              </a:rPr>
              <a:t> </a:t>
            </a:r>
            <a:endParaRPr lang="ru-RU" sz="2000">
              <a:solidFill>
                <a:srgbClr val="FFFFFF"/>
              </a:solidFill>
            </a:endParaRPr>
          </a:p>
        </p:txBody>
      </p:sp>
      <p:sp>
        <p:nvSpPr>
          <p:cNvPr id="51202" name="Google Shape;292;p35"/>
          <p:cNvSpPr txBox="1">
            <a:spLocks noGrp="1"/>
          </p:cNvSpPr>
          <p:nvPr>
            <p:ph type="title"/>
          </p:nvPr>
        </p:nvSpPr>
        <p:spPr>
          <a:xfrm>
            <a:off x="457200" y="188913"/>
            <a:ext cx="8229600" cy="962025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Транспорт и связь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1203" name="Google Shape;293;p35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E0C5D152-2DAE-4BED-B58C-2F7ECEA1621C}" type="slidenum">
              <a:rPr lang="ru-RU" smtClean="0"/>
              <a:pPr/>
              <a:t>15</a:t>
            </a:fld>
            <a:endParaRPr lang="ru-RU" smtClean="0"/>
          </a:p>
        </p:txBody>
      </p:sp>
      <p:sp>
        <p:nvSpPr>
          <p:cNvPr id="51204" name="Google Shape;294;p35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Инфраструктура района</a:t>
            </a:r>
            <a:endParaRPr lang="ru-RU"/>
          </a:p>
        </p:txBody>
      </p:sp>
      <p:cxnSp>
        <p:nvCxnSpPr>
          <p:cNvPr id="51205" name="Google Shape;295;p35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pic>
        <p:nvPicPr>
          <p:cNvPr id="51206" name="Google Shape;296;p35" descr="дорог россия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4989513"/>
            <a:ext cx="5621337" cy="182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7" name="Google Shape;297;p35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7488" y="3094038"/>
            <a:ext cx="27717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8" name="Google Shape;298;p35"/>
          <p:cNvSpPr>
            <a:spLocks noChangeArrowheads="1"/>
          </p:cNvSpPr>
          <p:nvPr/>
        </p:nvSpPr>
        <p:spPr bwMode="auto">
          <a:xfrm>
            <a:off x="4356100" y="2741613"/>
            <a:ext cx="457200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r">
              <a:buClr>
                <a:srgbClr val="000000"/>
              </a:buClr>
              <a:buFont typeface="Arial" charset="0"/>
              <a:buNone/>
            </a:pPr>
            <a:r>
              <a:rPr lang="ru-RU" b="1" u="sng">
                <a:solidFill>
                  <a:srgbClr val="FFFFFF"/>
                </a:solidFill>
              </a:rPr>
              <a:t>Сотовая связь</a:t>
            </a:r>
            <a:r>
              <a:rPr lang="ru-RU" b="1">
                <a:solidFill>
                  <a:srgbClr val="FFFFFF"/>
                </a:solidFill>
              </a:rPr>
              <a:t> – в 15 населенных пунктах, </a:t>
            </a:r>
            <a:endParaRPr lang="ru-RU"/>
          </a:p>
          <a:p>
            <a:pPr algn="r">
              <a:buClr>
                <a:srgbClr val="000000"/>
              </a:buClr>
              <a:buFont typeface="Arial" charset="0"/>
              <a:buNone/>
            </a:pPr>
            <a:r>
              <a:rPr lang="ru-RU" b="1">
                <a:solidFill>
                  <a:srgbClr val="FFFFFF"/>
                </a:solidFill>
              </a:rPr>
              <a:t>включая районный центр</a:t>
            </a:r>
            <a:endParaRPr lang="ru-RU"/>
          </a:p>
          <a:p>
            <a:pPr algn="r">
              <a:buClr>
                <a:srgbClr val="000000"/>
              </a:buClr>
              <a:buFont typeface="Arial" charset="0"/>
              <a:buNone/>
            </a:pPr>
            <a:endParaRPr lang="ru-RU" b="1">
              <a:solidFill>
                <a:srgbClr val="FFFFFF"/>
              </a:solidFill>
            </a:endParaRPr>
          </a:p>
          <a:p>
            <a:pPr algn="r">
              <a:buClr>
                <a:srgbClr val="000000"/>
              </a:buClr>
              <a:buFont typeface="Arial" charset="0"/>
              <a:buNone/>
            </a:pPr>
            <a:r>
              <a:rPr lang="ru-RU" b="1" u="sng">
                <a:solidFill>
                  <a:srgbClr val="FFFFFF"/>
                </a:solidFill>
              </a:rPr>
              <a:t>Услуги почтовой связи</a:t>
            </a:r>
            <a:r>
              <a:rPr lang="ru-RU" b="1">
                <a:solidFill>
                  <a:srgbClr val="FFFFFF"/>
                </a:solidFill>
              </a:rPr>
              <a:t> оказывают </a:t>
            </a:r>
            <a:endParaRPr lang="ru-RU"/>
          </a:p>
          <a:p>
            <a:pPr algn="r">
              <a:buClr>
                <a:srgbClr val="000000"/>
              </a:buClr>
              <a:buFont typeface="Arial" charset="0"/>
              <a:buNone/>
            </a:pPr>
            <a:r>
              <a:rPr lang="ru-RU" b="1">
                <a:solidFill>
                  <a:srgbClr val="FFFFFF"/>
                </a:solidFill>
              </a:rPr>
              <a:t>15 стационарных отделений связи </a:t>
            </a:r>
            <a:endParaRPr lang="ru-RU"/>
          </a:p>
          <a:p>
            <a:pPr algn="r">
              <a:buClr>
                <a:srgbClr val="000000"/>
              </a:buClr>
              <a:buFont typeface="Arial" charset="0"/>
              <a:buNone/>
            </a:pPr>
            <a:r>
              <a:rPr lang="ru-RU" b="1">
                <a:solidFill>
                  <a:srgbClr val="FFFFFF"/>
                </a:solidFill>
              </a:rPr>
              <a:t>УФПС Забайкальского края – </a:t>
            </a:r>
            <a:endParaRPr lang="ru-RU"/>
          </a:p>
          <a:p>
            <a:pPr algn="r">
              <a:buClr>
                <a:srgbClr val="000000"/>
              </a:buClr>
              <a:buFont typeface="Arial" charset="0"/>
              <a:buNone/>
            </a:pPr>
            <a:r>
              <a:rPr lang="ru-RU" b="1">
                <a:solidFill>
                  <a:srgbClr val="FFFFFF"/>
                </a:solidFill>
              </a:rPr>
              <a:t>филиала ФГУП «Почта России»</a:t>
            </a:r>
            <a:endParaRPr lang="ru-RU"/>
          </a:p>
          <a:p>
            <a:pPr algn="r">
              <a:buClr>
                <a:srgbClr val="000000"/>
              </a:buClr>
              <a:buFont typeface="Arial" charset="0"/>
              <a:buNone/>
            </a:pPr>
            <a:endParaRPr lang="ru-RU" b="1" u="sng">
              <a:solidFill>
                <a:srgbClr val="FFFFFF"/>
              </a:solidFill>
            </a:endParaRPr>
          </a:p>
          <a:p>
            <a:pPr algn="r">
              <a:buClr>
                <a:srgbClr val="000000"/>
              </a:buClr>
              <a:buFont typeface="Arial" charset="0"/>
              <a:buNone/>
            </a:pPr>
            <a:r>
              <a:rPr lang="ru-RU" b="1" u="sng">
                <a:solidFill>
                  <a:srgbClr val="FFFFFF"/>
                </a:solidFill>
              </a:rPr>
              <a:t>Доступ в сеть Интернет</a:t>
            </a:r>
            <a:r>
              <a:rPr lang="ru-RU" b="1">
                <a:solidFill>
                  <a:srgbClr val="FFFFFF"/>
                </a:solidFill>
              </a:rPr>
              <a:t> во всех населенных</a:t>
            </a:r>
            <a:endParaRPr lang="ru-RU"/>
          </a:p>
          <a:p>
            <a:pPr algn="r">
              <a:buClr>
                <a:srgbClr val="000000"/>
              </a:buClr>
              <a:buFont typeface="Arial" charset="0"/>
              <a:buNone/>
            </a:pPr>
            <a:r>
              <a:rPr lang="ru-RU" b="1">
                <a:solidFill>
                  <a:srgbClr val="FFFFFF"/>
                </a:solidFill>
              </a:rPr>
              <a:t>пунктах</a:t>
            </a:r>
            <a:endParaRPr lang="ru-RU"/>
          </a:p>
        </p:txBody>
      </p:sp>
    </p:spTree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Google Shape;303;p36"/>
          <p:cNvSpPr txBox="1">
            <a:spLocks noChangeArrowheads="1"/>
          </p:cNvSpPr>
          <p:nvPr/>
        </p:nvSpPr>
        <p:spPr bwMode="auto">
          <a:xfrm>
            <a:off x="539750" y="981075"/>
            <a:ext cx="7920038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593725" indent="-457200" algn="ctr">
              <a:lnSpc>
                <a:spcPct val="105000"/>
              </a:lnSpc>
              <a:buClr>
                <a:srgbClr val="000000"/>
              </a:buClr>
              <a:buFont typeface="Arial" charset="0"/>
              <a:buNone/>
            </a:pPr>
            <a:r>
              <a:rPr lang="ru-RU">
                <a:solidFill>
                  <a:srgbClr val="FFFFFF"/>
                </a:solidFill>
              </a:rPr>
              <a:t>На территории района находятся 17 школ, 21 детских садов, 3 учреждения дополнительного образования, 1 средне-техническое учебное заведение </a:t>
            </a:r>
            <a:endParaRPr lang="ru-RU"/>
          </a:p>
          <a:p>
            <a:pPr marL="593725" indent="-457200" algn="just">
              <a:lnSpc>
                <a:spcPct val="105000"/>
              </a:lnSpc>
              <a:spcBef>
                <a:spcPts val="1200"/>
              </a:spcBef>
              <a:buClr>
                <a:srgbClr val="F9F9F9"/>
              </a:buClr>
              <a:buSzPts val="800"/>
              <a:buFont typeface="Noto Sans Symbols"/>
              <a:buChar char="➢"/>
            </a:pPr>
            <a:r>
              <a:rPr lang="ru-RU" sz="1200">
                <a:solidFill>
                  <a:srgbClr val="FFFFFF"/>
                </a:solidFill>
              </a:rPr>
              <a:t>3 общеобразовательных организаций и управление образования и молодежной политики администрации МР «Могойтуйский район» имеют статус базовых опорных площадок Забайкальского края;</a:t>
            </a:r>
            <a:endParaRPr lang="ru-RU"/>
          </a:p>
          <a:p>
            <a:pPr marL="593725" indent="-457200" algn="just">
              <a:lnSpc>
                <a:spcPct val="105000"/>
              </a:lnSpc>
              <a:buClr>
                <a:srgbClr val="F9F9F9"/>
              </a:buClr>
              <a:buSzPts val="800"/>
              <a:buFont typeface="Noto Sans Symbols"/>
              <a:buChar char="➢"/>
            </a:pPr>
            <a:r>
              <a:rPr lang="ru-RU" sz="1200">
                <a:solidFill>
                  <a:srgbClr val="FFFFFF"/>
                </a:solidFill>
              </a:rPr>
              <a:t>5 общеобразовательных и 9 дошкольных учреждений района имеют статус краевой инновационной площадки;</a:t>
            </a:r>
            <a:endParaRPr lang="ru-RU"/>
          </a:p>
          <a:p>
            <a:pPr marL="593725" indent="-457200" algn="just">
              <a:lnSpc>
                <a:spcPct val="105000"/>
              </a:lnSpc>
              <a:buClr>
                <a:srgbClr val="F9F9F9"/>
              </a:buClr>
              <a:buSzPts val="800"/>
              <a:buFont typeface="Noto Sans Symbols"/>
              <a:buChar char="➢"/>
            </a:pPr>
            <a:r>
              <a:rPr lang="ru-RU" sz="1200">
                <a:solidFill>
                  <a:srgbClr val="FFFFFF"/>
                </a:solidFill>
              </a:rPr>
              <a:t>1 дошкольная образовательная организация является федеральной инновационной площадкой;</a:t>
            </a:r>
            <a:endParaRPr lang="ru-RU"/>
          </a:p>
          <a:p>
            <a:pPr marL="593725" indent="-457200" algn="just">
              <a:lnSpc>
                <a:spcPct val="105000"/>
              </a:lnSpc>
              <a:buClr>
                <a:srgbClr val="F9F9F9"/>
              </a:buClr>
              <a:buSzPts val="800"/>
              <a:buFont typeface="Noto Sans Symbols"/>
              <a:buChar char="➢"/>
            </a:pPr>
            <a:r>
              <a:rPr lang="ru-RU" sz="1200">
                <a:solidFill>
                  <a:srgbClr val="FFFFFF"/>
                </a:solidFill>
              </a:rPr>
              <a:t>1 дошкольная образовательная организация является региональной пилотной площадкой по введению ФГОС.</a:t>
            </a:r>
            <a:endParaRPr lang="ru-RU"/>
          </a:p>
          <a:p>
            <a:pPr marL="593725" indent="-457200" algn="ctr">
              <a:lnSpc>
                <a:spcPct val="80000"/>
              </a:lnSpc>
              <a:buClr>
                <a:srgbClr val="F9F9F9"/>
              </a:buClr>
              <a:buSzPts val="900"/>
              <a:buFont typeface="Noto Sans Symbols"/>
              <a:buNone/>
            </a:pPr>
            <a:endParaRPr lang="ru-RU">
              <a:solidFill>
                <a:srgbClr val="FFFFFF"/>
              </a:solidFill>
            </a:endParaRPr>
          </a:p>
          <a:p>
            <a:pPr marL="593725" indent="-457200" algn="ctr">
              <a:lnSpc>
                <a:spcPct val="80000"/>
              </a:lnSpc>
              <a:buClr>
                <a:srgbClr val="F9F9F9"/>
              </a:buClr>
              <a:buSzPts val="800"/>
              <a:buFont typeface="Noto Sans Symbols"/>
              <a:buNone/>
            </a:pPr>
            <a:endParaRPr lang="ru-RU" sz="1200" b="1">
              <a:solidFill>
                <a:srgbClr val="FFFFFF"/>
              </a:solidFill>
            </a:endParaRPr>
          </a:p>
        </p:txBody>
      </p:sp>
      <p:sp>
        <p:nvSpPr>
          <p:cNvPr id="53250" name="Google Shape;304;p36"/>
          <p:cNvSpPr txBox="1"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Образование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53318" name="Group 70"/>
          <p:cNvGraphicFramePr>
            <a:graphicFrameLocks noGrp="1"/>
          </p:cNvGraphicFramePr>
          <p:nvPr/>
        </p:nvGraphicFramePr>
        <p:xfrm>
          <a:off x="242888" y="4533900"/>
          <a:ext cx="8875712" cy="2256156"/>
        </p:xfrm>
        <a:graphic>
          <a:graphicData uri="http://schemas.openxmlformats.org/drawingml/2006/table">
            <a:tbl>
              <a:tblPr/>
              <a:tblGrid>
                <a:gridCol w="4738687"/>
                <a:gridCol w="855663"/>
                <a:gridCol w="855662"/>
                <a:gridCol w="855663"/>
                <a:gridCol w="855662"/>
                <a:gridCol w="714375"/>
              </a:tblGrid>
              <a:tr h="280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Показатели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2017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2018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2019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01.09.21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2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   Число мест в дошкольных учреждениях, мест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1887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1887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1887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1887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1828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0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   Численность детей, посещающих дошкольные учреждения, человек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1933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1969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1931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1931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1597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   Численность педагогических работников дошкольных учреждений, человек 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178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178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142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   Число учащихся общеобразовательных учреждений, человек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4075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4053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4182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4192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4186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   Численность учителей общеобразовательных учреждений, человек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412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444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332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332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365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   Доля лиц, сдавших единый государственный экзамен по русскому языку и математике, %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3309" name="Google Shape;307;p36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Социальная инфраструктура</a:t>
            </a:r>
            <a:endParaRPr lang="ru-RU"/>
          </a:p>
        </p:txBody>
      </p:sp>
      <p:cxnSp>
        <p:nvCxnSpPr>
          <p:cNvPr id="53310" name="Google Shape;308;p36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pic>
        <p:nvPicPr>
          <p:cNvPr id="53311" name="Google Shape;309;p36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2800" y="3213100"/>
            <a:ext cx="18002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312" name="Google Shape;310;p36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3038" y="3213100"/>
            <a:ext cx="19446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313" name="Google Shape;311;p36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64163" y="3213100"/>
            <a:ext cx="179863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314" name="Google Shape;312;p36"/>
          <p:cNvSpPr>
            <a:spLocks noChangeArrowheads="1"/>
          </p:cNvSpPr>
          <p:nvPr/>
        </p:nvSpPr>
        <p:spPr bwMode="auto">
          <a:xfrm>
            <a:off x="2124075" y="3213100"/>
            <a:ext cx="3221038" cy="1320800"/>
          </a:xfrm>
          <a:prstGeom prst="roundRect">
            <a:avLst>
              <a:gd name="adj" fmla="val 16667"/>
            </a:avLst>
          </a:prstGeom>
          <a:solidFill>
            <a:schemeClr val="accent1">
              <a:alpha val="0"/>
            </a:schemeClr>
          </a:solidFill>
          <a:ln w="25400">
            <a:solidFill>
              <a:srgbClr val="D8D8D8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300">
                <a:solidFill>
                  <a:srgbClr val="FFFFFF"/>
                </a:solidFill>
              </a:rPr>
              <a:t>За последние три года в районе по МЦП «Модернизация развития системы дошкольного образования» создано более 600 дополнительных мест в дошкольных образовательных учреждениях.</a:t>
            </a:r>
            <a:endParaRPr lang="ru-RU"/>
          </a:p>
        </p:txBody>
      </p:sp>
    </p:spTree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297" name="Google Shape;317;p37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graphicFrame>
        <p:nvGraphicFramePr>
          <p:cNvPr id="55354" name="Group 58"/>
          <p:cNvGraphicFramePr>
            <a:graphicFrameLocks noGrp="1"/>
          </p:cNvGraphicFramePr>
          <p:nvPr/>
        </p:nvGraphicFramePr>
        <p:xfrm>
          <a:off x="320675" y="4014788"/>
          <a:ext cx="8323263" cy="2736026"/>
        </p:xfrm>
        <a:graphic>
          <a:graphicData uri="http://schemas.openxmlformats.org/drawingml/2006/table">
            <a:tbl>
              <a:tblPr/>
              <a:tblGrid>
                <a:gridCol w="4367213"/>
                <a:gridCol w="989012"/>
                <a:gridCol w="989013"/>
                <a:gridCol w="989012"/>
                <a:gridCol w="989013"/>
              </a:tblGrid>
              <a:tr h="280988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Times New Roman" pitchFamily="18" charset="0"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2018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2019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Число больничных коек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171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171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171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Численность врачей, чел.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из них участковых врачей и врачей общей практики, чел.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Численность среднего медицинского персонала, чел.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0538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 из них медицинских сестер участковых врачей и медицинских сестер врачей общей практики, чел.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19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0538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Мощность врачебных амбулаторно-поликлинических учреждений, посещений в смену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485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485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485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485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5348" name="Google Shape;319;p37"/>
          <p:cNvSpPr txBox="1">
            <a:spLocks noChangeArrowheads="1"/>
          </p:cNvSpPr>
          <p:nvPr/>
        </p:nvSpPr>
        <p:spPr bwMode="auto">
          <a:xfrm>
            <a:off x="320675" y="989013"/>
            <a:ext cx="542925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u="sng" dirty="0">
                <a:solidFill>
                  <a:srgbClr val="FFFFFF"/>
                </a:solidFill>
              </a:rPr>
              <a:t>Основные учреждения здравоохранения на территории района</a:t>
            </a:r>
            <a:r>
              <a:rPr lang="ru-RU" sz="1600" dirty="0">
                <a:solidFill>
                  <a:srgbClr val="FFFFFF"/>
                </a:solidFill>
              </a:rPr>
              <a:t>: </a:t>
            </a:r>
            <a:endParaRPr lang="ru-RU" dirty="0"/>
          </a:p>
          <a:p>
            <a:pPr>
              <a:buClr>
                <a:srgbClr val="F9F9F9"/>
              </a:buClr>
              <a:buSzPts val="1000"/>
              <a:buFont typeface="Noto Sans Symbols"/>
              <a:buChar char="✓"/>
            </a:pPr>
            <a:r>
              <a:rPr lang="ru-RU" sz="1600" dirty="0">
                <a:solidFill>
                  <a:srgbClr val="FFFFFF"/>
                </a:solidFill>
              </a:rPr>
              <a:t> ГУЗ «</a:t>
            </a:r>
            <a:r>
              <a:rPr lang="ru-RU" sz="1600" dirty="0" err="1">
                <a:solidFill>
                  <a:srgbClr val="FFFFFF"/>
                </a:solidFill>
              </a:rPr>
              <a:t>Могойтуйская</a:t>
            </a:r>
            <a:r>
              <a:rPr lang="ru-RU" sz="1600" dirty="0">
                <a:solidFill>
                  <a:srgbClr val="FFFFFF"/>
                </a:solidFill>
              </a:rPr>
              <a:t> ЦРБ»;</a:t>
            </a:r>
            <a:endParaRPr lang="ru-RU" dirty="0"/>
          </a:p>
          <a:p>
            <a:pPr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Char char="✓"/>
            </a:pPr>
            <a:r>
              <a:rPr lang="ru-RU" sz="1600" dirty="0">
                <a:solidFill>
                  <a:srgbClr val="FFFFFF"/>
                </a:solidFill>
              </a:rPr>
              <a:t> </a:t>
            </a:r>
            <a:r>
              <a:rPr lang="ru-RU" sz="1600" dirty="0" smtClean="0">
                <a:solidFill>
                  <a:srgbClr val="FFFFFF"/>
                </a:solidFill>
              </a:rPr>
              <a:t>3 </a:t>
            </a:r>
            <a:r>
              <a:rPr lang="ru-RU" sz="1600" dirty="0">
                <a:solidFill>
                  <a:srgbClr val="FFFFFF"/>
                </a:solidFill>
              </a:rPr>
              <a:t>сельских врачебных амбулаторий</a:t>
            </a:r>
            <a:endParaRPr lang="ru-RU" dirty="0"/>
          </a:p>
          <a:p>
            <a:pPr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Char char="✓"/>
            </a:pPr>
            <a:r>
              <a:rPr lang="ru-RU" sz="1600" dirty="0">
                <a:solidFill>
                  <a:srgbClr val="FFFFFF"/>
                </a:solidFill>
              </a:rPr>
              <a:t> </a:t>
            </a:r>
            <a:r>
              <a:rPr lang="ru-RU" sz="1600" dirty="0" smtClean="0">
                <a:solidFill>
                  <a:srgbClr val="FFFFFF"/>
                </a:solidFill>
              </a:rPr>
              <a:t>11 </a:t>
            </a:r>
            <a:r>
              <a:rPr lang="ru-RU" sz="1600" dirty="0">
                <a:solidFill>
                  <a:srgbClr val="FFFFFF"/>
                </a:solidFill>
              </a:rPr>
              <a:t>фельдшерско-акушерских пунктов, </a:t>
            </a:r>
          </a:p>
          <a:p>
            <a:pPr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dirty="0">
                <a:solidFill>
                  <a:srgbClr val="FFFFFF"/>
                </a:solidFill>
              </a:rPr>
              <a:t>в том числе новый </a:t>
            </a:r>
          </a:p>
          <a:p>
            <a:pPr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dirty="0">
                <a:solidFill>
                  <a:srgbClr val="FFFFFF"/>
                </a:solidFill>
              </a:rPr>
              <a:t>ФАП с. </a:t>
            </a:r>
            <a:r>
              <a:rPr lang="ru-RU" sz="1600" dirty="0" err="1">
                <a:solidFill>
                  <a:srgbClr val="FFFFFF"/>
                </a:solidFill>
              </a:rPr>
              <a:t>Ушарбай</a:t>
            </a:r>
            <a:r>
              <a:rPr lang="ru-RU" sz="1600" dirty="0">
                <a:solidFill>
                  <a:srgbClr val="FFFFFF"/>
                </a:solidFill>
              </a:rPr>
              <a:t> </a:t>
            </a:r>
          </a:p>
          <a:p>
            <a:pPr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dirty="0">
                <a:solidFill>
                  <a:srgbClr val="FFFFFF"/>
                </a:solidFill>
              </a:rPr>
              <a:t>(2019г.)</a:t>
            </a:r>
            <a:endParaRPr lang="ru-RU" dirty="0"/>
          </a:p>
          <a:p>
            <a:pPr algn="ctr"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endParaRPr lang="ru-RU" sz="16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55349" name="Google Shape;320;p37"/>
          <p:cNvSpPr txBox="1"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Здравоохранение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55350" name="Google Shape;322;p37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263" y="1196975"/>
            <a:ext cx="3173412" cy="212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51" name="Google Shape;323;p37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Социальная инфраструктура</a:t>
            </a:r>
            <a:endParaRPr lang="ru-RU"/>
          </a:p>
        </p:txBody>
      </p:sp>
      <p:pic>
        <p:nvPicPr>
          <p:cNvPr id="55352" name="Picture 58" descr="2endskopistvrach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97138" y="2352675"/>
            <a:ext cx="2519362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Google Shape;328;p38"/>
          <p:cNvSpPr txBox="1">
            <a:spLocks noGrp="1"/>
          </p:cNvSpPr>
          <p:nvPr>
            <p:ph type="title"/>
          </p:nvPr>
        </p:nvSpPr>
        <p:spPr>
          <a:xfrm>
            <a:off x="457200" y="188913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Культура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7346" name="Google Shape;329;p38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43244EC9-38AF-4710-8437-0EA671F20231}" type="slidenum">
              <a:rPr lang="ru-RU" smtClean="0"/>
              <a:pPr/>
              <a:t>18</a:t>
            </a:fld>
            <a:endParaRPr lang="ru-RU" smtClean="0"/>
          </a:p>
        </p:txBody>
      </p:sp>
      <p:cxnSp>
        <p:nvCxnSpPr>
          <p:cNvPr id="57347" name="Google Shape;330;p38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57348" name="Google Shape;331;p38"/>
          <p:cNvSpPr txBox="1">
            <a:spLocks noChangeArrowheads="1"/>
          </p:cNvSpPr>
          <p:nvPr/>
        </p:nvSpPr>
        <p:spPr bwMode="auto">
          <a:xfrm>
            <a:off x="0" y="22225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Социальная инфраструктура</a:t>
            </a:r>
            <a:endParaRPr lang="ru-RU"/>
          </a:p>
        </p:txBody>
      </p:sp>
      <p:graphicFrame>
        <p:nvGraphicFramePr>
          <p:cNvPr id="57458" name="Group 114"/>
          <p:cNvGraphicFramePr>
            <a:graphicFrameLocks noGrp="1"/>
          </p:cNvGraphicFramePr>
          <p:nvPr/>
        </p:nvGraphicFramePr>
        <p:xfrm>
          <a:off x="438150" y="4259263"/>
          <a:ext cx="8483600" cy="2432053"/>
        </p:xfrm>
        <a:graphic>
          <a:graphicData uri="http://schemas.openxmlformats.org/drawingml/2006/table">
            <a:tbl>
              <a:tblPr/>
              <a:tblGrid>
                <a:gridCol w="4138613"/>
                <a:gridCol w="877887"/>
                <a:gridCol w="866775"/>
                <a:gridCol w="866775"/>
                <a:gridCol w="866775"/>
                <a:gridCol w="866775"/>
              </a:tblGrid>
              <a:tr h="393700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2018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2019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238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Число учреждений культурно-досугового типа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единиц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14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14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14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6888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Число мест в учреждениях культурно-досугового типа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мест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2323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2323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2323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2323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863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Фонд общедоступных (публичных) библиотек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тыс.экз.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184,07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185,5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184,07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184,07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6888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Число пользователей общедоступных (публичных) библиотек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человек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12234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12373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12324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12234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238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Музыкальные и художественные школы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единиц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238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Число учащихся в них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человек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213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218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213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7407" name="Google Shape;333;p38"/>
          <p:cNvSpPr>
            <a:spLocks noChangeArrowheads="1"/>
          </p:cNvSpPr>
          <p:nvPr/>
        </p:nvSpPr>
        <p:spPr bwMode="auto">
          <a:xfrm>
            <a:off x="179388" y="1196975"/>
            <a:ext cx="4392612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342900" indent="-342900">
              <a:buClr>
                <a:srgbClr val="000000"/>
              </a:buClr>
              <a:buFont typeface="Arial" charset="0"/>
              <a:buNone/>
            </a:pPr>
            <a:r>
              <a:rPr lang="ru-RU" sz="1600" b="1" i="1">
                <a:solidFill>
                  <a:srgbClr val="FFFFFF"/>
                </a:solidFill>
              </a:rPr>
              <a:t>В районе функционируют</a:t>
            </a:r>
            <a:endParaRPr lang="ru-RU"/>
          </a:p>
          <a:p>
            <a:pPr marL="342900" indent="-342900">
              <a:spcBef>
                <a:spcPts val="325"/>
              </a:spcBef>
              <a:buClr>
                <a:srgbClr val="FFFFFF"/>
              </a:buClr>
              <a:buSzPts val="1600"/>
              <a:buFont typeface="Arial" charset="0"/>
              <a:buChar char="•"/>
            </a:pPr>
            <a:r>
              <a:rPr lang="ru-RU" sz="1600" b="1" i="1">
                <a:solidFill>
                  <a:srgbClr val="FFFFFF"/>
                </a:solidFill>
              </a:rPr>
              <a:t>Межпоселенческий центр досуга;</a:t>
            </a:r>
            <a:endParaRPr lang="ru-RU"/>
          </a:p>
          <a:p>
            <a:pPr marL="342900" indent="-342900">
              <a:spcBef>
                <a:spcPts val="325"/>
              </a:spcBef>
              <a:buClr>
                <a:srgbClr val="FFFFFF"/>
              </a:buClr>
              <a:buSzPts val="1600"/>
              <a:buFont typeface="Arial" charset="0"/>
              <a:buChar char="•"/>
            </a:pPr>
            <a:r>
              <a:rPr lang="ru-RU" sz="1600" b="1" i="1">
                <a:solidFill>
                  <a:srgbClr val="FFFFFF"/>
                </a:solidFill>
              </a:rPr>
              <a:t>14 учреждений культурно-досугового типа;</a:t>
            </a:r>
            <a:endParaRPr lang="ru-RU"/>
          </a:p>
          <a:p>
            <a:pPr marL="342900" indent="-342900">
              <a:spcBef>
                <a:spcPts val="325"/>
              </a:spcBef>
              <a:buClr>
                <a:srgbClr val="FFFFFF"/>
              </a:buClr>
              <a:buSzPts val="1600"/>
              <a:buFont typeface="Arial" charset="0"/>
              <a:buChar char="•"/>
            </a:pPr>
            <a:r>
              <a:rPr lang="ru-RU" sz="1600" b="1" i="1">
                <a:solidFill>
                  <a:srgbClr val="FFFFFF"/>
                </a:solidFill>
              </a:rPr>
              <a:t>9 музеев в сельских поселениях;</a:t>
            </a:r>
            <a:endParaRPr lang="ru-RU"/>
          </a:p>
          <a:p>
            <a:pPr marL="342900" indent="-342900">
              <a:spcBef>
                <a:spcPts val="325"/>
              </a:spcBef>
              <a:buClr>
                <a:srgbClr val="FFFFFF"/>
              </a:buClr>
              <a:buSzPts val="1600"/>
              <a:buFont typeface="Arial" charset="0"/>
              <a:buChar char="•"/>
            </a:pPr>
            <a:r>
              <a:rPr lang="ru-RU" sz="1600" b="1" i="1">
                <a:solidFill>
                  <a:srgbClr val="FFFFFF"/>
                </a:solidFill>
              </a:rPr>
              <a:t>1 межпоселенческая центральная библиотека;</a:t>
            </a:r>
            <a:endParaRPr lang="ru-RU"/>
          </a:p>
          <a:p>
            <a:pPr marL="342900" indent="-342900">
              <a:spcBef>
                <a:spcPts val="325"/>
              </a:spcBef>
              <a:buClr>
                <a:srgbClr val="FFFFFF"/>
              </a:buClr>
              <a:buSzPts val="1600"/>
              <a:buFont typeface="Arial" charset="0"/>
              <a:buChar char="•"/>
            </a:pPr>
            <a:r>
              <a:rPr lang="ru-RU" sz="1600" b="1" i="1">
                <a:solidFill>
                  <a:srgbClr val="FFFFFF"/>
                </a:solidFill>
              </a:rPr>
              <a:t>15 библиотечных учреждений в сельских поселениях</a:t>
            </a:r>
            <a:endParaRPr lang="ru-RU"/>
          </a:p>
          <a:p>
            <a:pPr marL="342900" indent="-342900">
              <a:spcBef>
                <a:spcPts val="325"/>
              </a:spcBef>
              <a:buClr>
                <a:srgbClr val="FFFFFF"/>
              </a:buClr>
              <a:buSzPts val="1600"/>
              <a:buFont typeface="Arial" charset="0"/>
              <a:buNone/>
            </a:pPr>
            <a:endParaRPr lang="ru-RU" sz="1600" b="1" i="1">
              <a:solidFill>
                <a:srgbClr val="FFFFFF"/>
              </a:solidFill>
            </a:endParaRPr>
          </a:p>
        </p:txBody>
      </p:sp>
      <p:sp>
        <p:nvSpPr>
          <p:cNvPr id="57408" name="Google Shape;335;p38"/>
          <p:cNvSpPr>
            <a:spLocks noChangeArrowheads="1"/>
          </p:cNvSpPr>
          <p:nvPr/>
        </p:nvSpPr>
        <p:spPr bwMode="auto">
          <a:xfrm>
            <a:off x="3570288" y="3484563"/>
            <a:ext cx="5292725" cy="647700"/>
          </a:xfrm>
          <a:prstGeom prst="roundRect">
            <a:avLst>
              <a:gd name="adj" fmla="val 16667"/>
            </a:avLst>
          </a:prstGeom>
          <a:solidFill>
            <a:schemeClr val="accent1">
              <a:alpha val="0"/>
            </a:schemeClr>
          </a:solidFill>
          <a:ln w="25400">
            <a:solidFill>
              <a:srgbClr val="D8D8D8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300">
                <a:solidFill>
                  <a:srgbClr val="FFFFFF"/>
                </a:solidFill>
              </a:rPr>
              <a:t>В 2019 году начато строительство Дома культуры на 150 мест в селе Цаган-Челутай Могойтуйского района</a:t>
            </a:r>
            <a:endParaRPr lang="ru-RU"/>
          </a:p>
        </p:txBody>
      </p:sp>
      <p:pic>
        <p:nvPicPr>
          <p:cNvPr id="2050" name="Picture 2" descr="D:\Мяханов\фото для доклада\ДК ЦАГАН-челутай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72050" y="1130300"/>
            <a:ext cx="3652838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Google Shape;341;p39"/>
          <p:cNvSpPr txBox="1">
            <a:spLocks noGrp="1"/>
          </p:cNvSpPr>
          <p:nvPr>
            <p:ph type="title"/>
          </p:nvPr>
        </p:nvSpPr>
        <p:spPr>
          <a:xfrm>
            <a:off x="457200" y="198438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Физическая культура и спорт</a:t>
            </a:r>
            <a:endParaRPr lang="ru-RU" sz="4100" b="1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59444" name="Group 52"/>
          <p:cNvGraphicFramePr>
            <a:graphicFrameLocks noGrp="1"/>
          </p:cNvGraphicFramePr>
          <p:nvPr/>
        </p:nvGraphicFramePr>
        <p:xfrm>
          <a:off x="281354" y="3953021"/>
          <a:ext cx="8486409" cy="2750185"/>
        </p:xfrm>
        <a:graphic>
          <a:graphicData uri="http://schemas.openxmlformats.org/drawingml/2006/table">
            <a:tbl>
              <a:tblPr/>
              <a:tblGrid>
                <a:gridCol w="4676409"/>
                <a:gridCol w="1270000"/>
                <a:gridCol w="1270000"/>
                <a:gridCol w="1270000"/>
              </a:tblGrid>
              <a:tr h="241154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Times New Roman" pitchFamily="18" charset="0"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2019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Число спортивных сооружений, единиц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68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68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 том числе спортивных залов, единиц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7363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Число учреждений дополнительного образования детей, единиц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7363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Численность занимающихся физкультурой и спортом, человек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6421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6421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12027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7363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   из них в учреждениях дополнительного образования детей, человек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1213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1213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1358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Численность штатных физкультурных работников, человек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94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9436" name="Google Shape;343;p39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Социальная инфраструктура</a:t>
            </a:r>
            <a:endParaRPr lang="ru-RU"/>
          </a:p>
        </p:txBody>
      </p:sp>
      <p:cxnSp>
        <p:nvCxnSpPr>
          <p:cNvPr id="59437" name="Google Shape;344;p39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59438" name="Google Shape;348;p39"/>
          <p:cNvSpPr>
            <a:spLocks noChangeArrowheads="1"/>
          </p:cNvSpPr>
          <p:nvPr/>
        </p:nvSpPr>
        <p:spPr bwMode="auto">
          <a:xfrm>
            <a:off x="2420938" y="3086100"/>
            <a:ext cx="2879725" cy="776288"/>
          </a:xfrm>
          <a:prstGeom prst="roundRect">
            <a:avLst>
              <a:gd name="adj" fmla="val 16667"/>
            </a:avLst>
          </a:prstGeom>
          <a:solidFill>
            <a:schemeClr val="accent1">
              <a:alpha val="0"/>
            </a:schemeClr>
          </a:solidFill>
          <a:ln w="25400">
            <a:solidFill>
              <a:srgbClr val="D8D8D8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300">
                <a:solidFill>
                  <a:srgbClr val="FFFFFF"/>
                </a:solidFill>
              </a:rPr>
              <a:t>Туяна Будажапова -  «Серебряный» призер Первенства Мира – 2019 года</a:t>
            </a:r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300">
                <a:solidFill>
                  <a:srgbClr val="FFFFFF"/>
                </a:solidFill>
              </a:rPr>
              <a:t>по стрельбе из лука </a:t>
            </a:r>
            <a:r>
              <a:rPr lang="ru-RU">
                <a:solidFill>
                  <a:srgbClr val="FFFFFF"/>
                </a:solidFill>
              </a:rPr>
              <a:t>в Испании</a:t>
            </a:r>
          </a:p>
        </p:txBody>
      </p:sp>
      <p:pic>
        <p:nvPicPr>
          <p:cNvPr id="69633" name="Picture 1"/>
          <p:cNvPicPr>
            <a:picLocks noChangeAspect="1" noChangeArrowheads="1"/>
          </p:cNvPicPr>
          <p:nvPr/>
        </p:nvPicPr>
        <p:blipFill>
          <a:blip r:embed="rId3"/>
          <a:srcRect l="6285" t="4839" r="6978" b="11290"/>
          <a:stretch>
            <a:fillRect/>
          </a:stretch>
        </p:blipFill>
        <p:spPr bwMode="auto">
          <a:xfrm>
            <a:off x="6408274" y="1065432"/>
            <a:ext cx="2517193" cy="1897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440" name="Picture 53" descr="imgprevie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9400" y="1025525"/>
            <a:ext cx="2087563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41" name="Google Shape;348;p39"/>
          <p:cNvSpPr>
            <a:spLocks noChangeArrowheads="1"/>
          </p:cNvSpPr>
          <p:nvPr/>
        </p:nvSpPr>
        <p:spPr bwMode="auto">
          <a:xfrm>
            <a:off x="6015038" y="2979738"/>
            <a:ext cx="2879725" cy="819150"/>
          </a:xfrm>
          <a:prstGeom prst="roundRect">
            <a:avLst>
              <a:gd name="adj" fmla="val 16667"/>
            </a:avLst>
          </a:prstGeom>
          <a:solidFill>
            <a:schemeClr val="accent1">
              <a:alpha val="0"/>
            </a:schemeClr>
          </a:solidFill>
          <a:ln w="25400">
            <a:solidFill>
              <a:srgbClr val="D8D8D8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300">
                <a:solidFill>
                  <a:srgbClr val="FFFFFF"/>
                </a:solidFill>
              </a:rPr>
              <a:t>Универсальная спортивная площадка в с.Цаган-Челутай</a:t>
            </a:r>
            <a:endParaRPr lang="ru-RU">
              <a:solidFill>
                <a:srgbClr val="FFFFFF"/>
              </a:solidFill>
            </a:endParaRPr>
          </a:p>
        </p:txBody>
      </p:sp>
      <p:pic>
        <p:nvPicPr>
          <p:cNvPr id="59442" name="Picture 87" descr="4zhammaksa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0" y="1092200"/>
            <a:ext cx="3524250" cy="192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9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Google Shape;151;p22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458BC8D7-A4C9-43C5-8829-600DBF101274}" type="slidenum">
              <a:rPr lang="ru-RU" smtClean="0"/>
              <a:pPr/>
              <a:t>2</a:t>
            </a:fld>
            <a:endParaRPr lang="ru-RU" smtClean="0"/>
          </a:p>
        </p:txBody>
      </p:sp>
      <p:sp>
        <p:nvSpPr>
          <p:cNvPr id="24578" name="Google Shape;152;p22"/>
          <p:cNvSpPr txBox="1">
            <a:spLocks noGrp="1"/>
          </p:cNvSpPr>
          <p:nvPr>
            <p:ph type="body" idx="4294967295"/>
          </p:nvPr>
        </p:nvSpPr>
        <p:spPr>
          <a:xfrm>
            <a:off x="179388" y="642938"/>
            <a:ext cx="4518025" cy="6215062"/>
          </a:xfrm>
        </p:spPr>
        <p:txBody>
          <a:bodyPr/>
          <a:lstStyle/>
          <a:p>
            <a:pPr marL="0" indent="0" algn="ctr" eaLnBrk="1" hangingPunct="1"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smtClean="0">
                <a:solidFill>
                  <a:srgbClr val="FFFFFF"/>
                </a:solidFill>
                <a:latin typeface="Arial" charset="0"/>
                <a:cs typeface="Arial" charset="0"/>
              </a:rPr>
              <a:t>    </a:t>
            </a:r>
            <a:endParaRPr lang="ru-RU" sz="1500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marL="0" indent="0" algn="ctr" eaLnBrk="1" hangingPunct="1"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                       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algn="ctr" eaLnBrk="1" hangingPunct="1"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5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Приветствую Вас от имени администрации муниципального района «Могойтуйский район» и представляю Вашему вниманию инвестиционный паспорт Могойтуйского района,  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algn="ctr" eaLnBrk="1" hangingPunct="1"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5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Наш район расположен в центральной части Забайкальского края и занимает 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algn="ctr" eaLnBrk="1" hangingPunct="1"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5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 территорию 6,3 тыс. кв.км.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algn="ctr" eaLnBrk="1" hangingPunct="1"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5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Выгодное  геополитическое положение, красивая природа, благоприятный климат и трудолюбивые люди – все это помогает нам на протяжении многих лет сохранять статус инвестиционно привлекательного района.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algn="ctr" eaLnBrk="1" hangingPunct="1"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5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 Этому способствует и сложившаяся в районе политическая и социальная стабильность.  Ведущее место в экономике района занимает сельское хозяйство. Также экономика района представлена предприятиями  обрабатывающей промышленности, инфраструктуры, малого и среднего бизнеса. </a:t>
            </a:r>
            <a:endParaRPr lang="ru-RU" sz="1500" b="1" smtClean="0">
              <a:latin typeface="Arial" charset="0"/>
              <a:cs typeface="Arial" charset="0"/>
            </a:endParaRPr>
          </a:p>
        </p:txBody>
      </p:sp>
      <p:sp>
        <p:nvSpPr>
          <p:cNvPr id="24579" name="Google Shape;153;p22"/>
          <p:cNvSpPr>
            <a:spLocks noChangeArrowheads="1"/>
          </p:cNvSpPr>
          <p:nvPr/>
        </p:nvSpPr>
        <p:spPr bwMode="auto">
          <a:xfrm>
            <a:off x="5400675" y="5711825"/>
            <a:ext cx="4211638" cy="103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EEECE1"/>
                </a:solidFill>
              </a:rPr>
              <a:t>     </a:t>
            </a:r>
            <a:r>
              <a:rPr lang="ru-RU" sz="1500" b="1">
                <a:solidFill>
                  <a:srgbClr val="FFFFFF"/>
                </a:solidFill>
              </a:rPr>
              <a:t>Б.Ц.Нимбуев</a:t>
            </a:r>
          </a:p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500" b="1">
                <a:solidFill>
                  <a:srgbClr val="FFFFFF"/>
                </a:solidFill>
              </a:rPr>
              <a:t> Глава муниципального района</a:t>
            </a:r>
            <a:endParaRPr lang="ru-RU"/>
          </a:p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500" b="1">
                <a:solidFill>
                  <a:srgbClr val="FFFFFF"/>
                </a:solidFill>
              </a:rPr>
              <a:t> «Могойтуйский район»</a:t>
            </a:r>
            <a:br>
              <a:rPr lang="ru-RU" sz="1500" b="1">
                <a:solidFill>
                  <a:srgbClr val="FFFFFF"/>
                </a:solidFill>
              </a:rPr>
            </a:br>
            <a:endParaRPr lang="ru-RU" sz="1500" b="1">
              <a:solidFill>
                <a:srgbClr val="FFFFFF"/>
              </a:solidFill>
            </a:endParaRPr>
          </a:p>
        </p:txBody>
      </p:sp>
      <p:sp>
        <p:nvSpPr>
          <p:cNvPr id="24580" name="Google Shape;154;p22"/>
          <p:cNvSpPr>
            <a:spLocks noChangeArrowheads="1"/>
          </p:cNvSpPr>
          <p:nvPr/>
        </p:nvSpPr>
        <p:spPr bwMode="auto">
          <a:xfrm>
            <a:off x="5219700" y="4868863"/>
            <a:ext cx="414020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500" b="1">
                <a:solidFill>
                  <a:srgbClr val="FFFFFF"/>
                </a:solidFill>
              </a:rPr>
              <a:t>Приглашаем Вас </a:t>
            </a:r>
            <a:endParaRPr lang="ru-RU"/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500" b="1">
                <a:solidFill>
                  <a:srgbClr val="FFFFFF"/>
                </a:solidFill>
              </a:rPr>
              <a:t>к взаимовыгодному</a:t>
            </a:r>
            <a:endParaRPr lang="ru-RU"/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500" b="1">
                <a:solidFill>
                  <a:srgbClr val="FFFFFF"/>
                </a:solidFill>
              </a:rPr>
              <a:t>и долгосрочному сотрудничеству</a:t>
            </a:r>
            <a:r>
              <a:rPr lang="ru-RU" sz="1600" b="1">
                <a:solidFill>
                  <a:srgbClr val="FFFFFF"/>
                </a:solidFill>
              </a:rPr>
              <a:t>!</a:t>
            </a:r>
            <a:endParaRPr lang="ru-RU"/>
          </a:p>
        </p:txBody>
      </p:sp>
      <p:sp>
        <p:nvSpPr>
          <p:cNvPr id="24581" name="Google Shape;155;p22"/>
          <p:cNvSpPr>
            <a:spLocks noChangeArrowheads="1"/>
          </p:cNvSpPr>
          <p:nvPr/>
        </p:nvSpPr>
        <p:spPr bwMode="auto">
          <a:xfrm>
            <a:off x="179388" y="476250"/>
            <a:ext cx="45720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2500" b="1">
                <a:solidFill>
                  <a:srgbClr val="EEECE1"/>
                </a:solidFill>
              </a:rPr>
              <a:t>Уважаемые друзья!</a:t>
            </a:r>
            <a:endParaRPr lang="ru-RU"/>
          </a:p>
        </p:txBody>
      </p:sp>
      <p:pic>
        <p:nvPicPr>
          <p:cNvPr id="24582" name="Google Shape;156;p22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0063" y="482600"/>
            <a:ext cx="2930525" cy="439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Google Shape;354;p40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Демография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61442" name="Google Shape;355;p40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4103688"/>
            <a:ext cx="3984625" cy="227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Google Shape;356;p40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Трудовые ресурсы</a:t>
            </a:r>
            <a:endParaRPr lang="ru-RU"/>
          </a:p>
        </p:txBody>
      </p:sp>
      <p:cxnSp>
        <p:nvCxnSpPr>
          <p:cNvPr id="61444" name="Google Shape;357;p40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61445" name="Google Shape;358;p40"/>
          <p:cNvSpPr>
            <a:spLocks noChangeArrowheads="1"/>
          </p:cNvSpPr>
          <p:nvPr/>
        </p:nvSpPr>
        <p:spPr bwMode="auto">
          <a:xfrm>
            <a:off x="4787900" y="3070225"/>
            <a:ext cx="3313113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547688" indent="-411163" algn="ctr">
              <a:buClr>
                <a:srgbClr val="F9F9F9"/>
              </a:buClr>
              <a:buSzPts val="900"/>
              <a:buFont typeface="Noto Sans Symbols"/>
              <a:buNone/>
            </a:pPr>
            <a:r>
              <a:rPr lang="ru-RU" b="1">
                <a:solidFill>
                  <a:srgbClr val="FFFFFF"/>
                </a:solidFill>
              </a:rPr>
              <a:t>Численность мужчин и женщин</a:t>
            </a:r>
            <a:r>
              <a:rPr lang="ru-RU">
                <a:solidFill>
                  <a:srgbClr val="FFFFFF"/>
                </a:solidFill>
              </a:rPr>
              <a:t> </a:t>
            </a:r>
            <a:endParaRPr lang="ru-RU"/>
          </a:p>
          <a:p>
            <a:pPr marL="547688" indent="-411163" algn="ctr">
              <a:spcBef>
                <a:spcPts val="225"/>
              </a:spcBef>
              <a:buClr>
                <a:srgbClr val="F9F9F9"/>
              </a:buClr>
              <a:buSzPts val="700"/>
              <a:buFont typeface="Noto Sans Symbols"/>
              <a:buNone/>
            </a:pPr>
            <a:r>
              <a:rPr lang="ru-RU" sz="1100">
                <a:solidFill>
                  <a:srgbClr val="FFFFFF"/>
                </a:solidFill>
              </a:rPr>
              <a:t>(по данным переписей, тыс. чел.)</a:t>
            </a:r>
            <a:endParaRPr lang="ru-RU"/>
          </a:p>
        </p:txBody>
      </p:sp>
      <p:sp>
        <p:nvSpPr>
          <p:cNvPr id="61446" name="Google Shape;359;p40"/>
          <p:cNvSpPr>
            <a:spLocks noChangeArrowheads="1"/>
          </p:cNvSpPr>
          <p:nvPr/>
        </p:nvSpPr>
        <p:spPr bwMode="auto">
          <a:xfrm>
            <a:off x="252413" y="3070225"/>
            <a:ext cx="3671887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547688" indent="-411163" algn="ctr">
              <a:buClr>
                <a:srgbClr val="F9F9F9"/>
              </a:buClr>
              <a:buSzPts val="900"/>
              <a:buFont typeface="Noto Sans Symbols"/>
              <a:buNone/>
            </a:pPr>
            <a:r>
              <a:rPr lang="ru-RU" b="1">
                <a:solidFill>
                  <a:srgbClr val="FFFFFF"/>
                </a:solidFill>
              </a:rPr>
              <a:t>Рождаемость,</a:t>
            </a:r>
            <a:endParaRPr lang="ru-RU"/>
          </a:p>
          <a:p>
            <a:pPr marL="547688" indent="-411163" algn="ctr">
              <a:spcBef>
                <a:spcPts val="275"/>
              </a:spcBef>
              <a:buClr>
                <a:srgbClr val="F9F9F9"/>
              </a:buClr>
              <a:buSzPts val="900"/>
              <a:buFont typeface="Noto Sans Symbols"/>
              <a:buNone/>
            </a:pPr>
            <a:r>
              <a:rPr lang="ru-RU" b="1">
                <a:solidFill>
                  <a:srgbClr val="FFFFFF"/>
                </a:solidFill>
              </a:rPr>
              <a:t>естественный прирост населения</a:t>
            </a:r>
            <a:endParaRPr lang="ru-RU"/>
          </a:p>
          <a:p>
            <a:pPr marL="547688" indent="-411163" algn="ctr">
              <a:spcBef>
                <a:spcPts val="225"/>
              </a:spcBef>
              <a:buClr>
                <a:srgbClr val="F9F9F9"/>
              </a:buClr>
              <a:buSzPts val="700"/>
              <a:buFont typeface="Noto Sans Symbols"/>
              <a:buNone/>
            </a:pPr>
            <a:r>
              <a:rPr lang="ru-RU" sz="1100">
                <a:solidFill>
                  <a:srgbClr val="FFFFFF"/>
                </a:solidFill>
              </a:rPr>
              <a:t>(человек)</a:t>
            </a:r>
            <a:endParaRPr lang="ru-RU"/>
          </a:p>
        </p:txBody>
      </p:sp>
      <p:sp>
        <p:nvSpPr>
          <p:cNvPr id="61447" name="Google Shape;360;p40"/>
          <p:cNvSpPr>
            <a:spLocks noChangeArrowheads="1"/>
          </p:cNvSpPr>
          <p:nvPr/>
        </p:nvSpPr>
        <p:spPr bwMode="auto">
          <a:xfrm>
            <a:off x="503238" y="1412875"/>
            <a:ext cx="81724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>
                <a:solidFill>
                  <a:srgbClr val="FFFFFF"/>
                </a:solidFill>
              </a:rPr>
              <a:t>           </a:t>
            </a:r>
            <a:r>
              <a:rPr lang="ru-RU" sz="1500">
                <a:solidFill>
                  <a:srgbClr val="FFFFFF"/>
                </a:solidFill>
              </a:rPr>
              <a:t>По данным Всероссийской переписи населения 2010 г. коренное население района -буряты. Доля их в национальном составе составляет 63%. Также проживают русские – 34,1% и представители других национальностей (украинцы, татары, эвенки, башкиры и др.) - 2,9%</a:t>
            </a:r>
            <a:endParaRPr lang="ru-RU"/>
          </a:p>
        </p:txBody>
      </p:sp>
      <p:pic>
        <p:nvPicPr>
          <p:cNvPr id="61448" name="Google Shape;361;p40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3225" y="4019331"/>
            <a:ext cx="4186238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Google Shape;366;p4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Трудовые ресурсы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63490" name="Google Shape;367;p41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875" y="1976438"/>
            <a:ext cx="3998913" cy="269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Google Shape;368;p41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83100" y="1087438"/>
            <a:ext cx="4140200" cy="507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2" name="Google Shape;369;p41"/>
          <p:cNvSpPr txBox="1">
            <a:spLocks noGrp="1"/>
          </p:cNvSpPr>
          <p:nvPr>
            <p:ph type="body" idx="4294967295"/>
          </p:nvPr>
        </p:nvSpPr>
        <p:spPr>
          <a:xfrm>
            <a:off x="0" y="1357313"/>
            <a:ext cx="8786813" cy="428625"/>
          </a:xfrm>
        </p:spPr>
        <p:txBody>
          <a:bodyPr/>
          <a:lstStyle/>
          <a:p>
            <a:pPr marL="547688" indent="-411163" eaLnBrk="1" hangingPunct="1"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   С</a:t>
            </a:r>
            <a:r>
              <a:rPr lang="ru-RU" sz="1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реднегодовая численность постоянного населения района  – 25 089 чел. 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endParaRPr lang="ru-RU" sz="1600" b="1" dirty="0" smtClean="0">
              <a:latin typeface="Arial" charset="0"/>
              <a:cs typeface="Arial" charset="0"/>
            </a:endParaRPr>
          </a:p>
          <a:p>
            <a:pPr marL="547688" indent="-411163" algn="ctr" eaLnBrk="1" hangingPunct="1"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endParaRPr lang="ru-RU" sz="1600" b="1" dirty="0" smtClean="0">
              <a:latin typeface="Arial" charset="0"/>
              <a:cs typeface="Arial" charset="0"/>
            </a:endParaRPr>
          </a:p>
        </p:txBody>
      </p:sp>
      <p:sp>
        <p:nvSpPr>
          <p:cNvPr id="63493" name="Google Shape;370;p41"/>
          <p:cNvSpPr txBox="1">
            <a:spLocks noChangeArrowheads="1"/>
          </p:cNvSpPr>
          <p:nvPr/>
        </p:nvSpPr>
        <p:spPr bwMode="auto">
          <a:xfrm>
            <a:off x="7924800" y="6416675"/>
            <a:ext cx="762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5700" rIns="0" bIns="45700" anchor="b"/>
          <a:lstStyle/>
          <a:p>
            <a:pPr algn="r">
              <a:buClr>
                <a:srgbClr val="000000"/>
              </a:buClr>
              <a:buFont typeface="Arial" charset="0"/>
              <a:buNone/>
            </a:pPr>
            <a:fld id="{94DAC6D8-578B-4253-B3B2-5FB7D8D2B91F}" type="slidenum">
              <a:rPr lang="ru-RU" sz="1200">
                <a:solidFill>
                  <a:srgbClr val="BABABA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pPr algn="r">
                <a:buClr>
                  <a:srgbClr val="000000"/>
                </a:buClr>
                <a:buFont typeface="Arial" charset="0"/>
                <a:buNone/>
              </a:pPr>
              <a:t>21</a:t>
            </a:fld>
            <a:endParaRPr lang="ru-RU" sz="1200">
              <a:solidFill>
                <a:srgbClr val="BABABA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63494" name="Google Shape;371;p41"/>
          <p:cNvSpPr txBox="1">
            <a:spLocks noChangeArrowheads="1"/>
          </p:cNvSpPr>
          <p:nvPr/>
        </p:nvSpPr>
        <p:spPr bwMode="auto">
          <a:xfrm>
            <a:off x="1905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Трудовые ресурсы</a:t>
            </a:r>
            <a:endParaRPr lang="ru-RU"/>
          </a:p>
        </p:txBody>
      </p:sp>
      <p:cxnSp>
        <p:nvCxnSpPr>
          <p:cNvPr id="63495" name="Google Shape;372;p41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63496" name="Google Shape;373;p41"/>
          <p:cNvSpPr txBox="1">
            <a:spLocks noChangeArrowheads="1"/>
          </p:cNvSpPr>
          <p:nvPr/>
        </p:nvSpPr>
        <p:spPr bwMode="auto">
          <a:xfrm>
            <a:off x="468313" y="6237288"/>
            <a:ext cx="8786812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547688" indent="-411163"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500" b="1" dirty="0">
                <a:solidFill>
                  <a:srgbClr val="FFFFFF"/>
                </a:solidFill>
              </a:rPr>
              <a:t>Среднесписочная численность работников крупных и средних организаций : </a:t>
            </a:r>
            <a:r>
              <a:rPr lang="ru-RU" sz="1500" b="1" dirty="0" smtClean="0">
                <a:solidFill>
                  <a:srgbClr val="FFFFFF"/>
                </a:solidFill>
              </a:rPr>
              <a:t>3939 </a:t>
            </a:r>
            <a:r>
              <a:rPr lang="ru-RU" sz="1500" b="1" dirty="0">
                <a:solidFill>
                  <a:srgbClr val="FFFFFF"/>
                </a:solidFill>
              </a:rPr>
              <a:t>чел.  </a:t>
            </a:r>
            <a:endParaRPr lang="ru-RU" dirty="0"/>
          </a:p>
          <a:p>
            <a:pPr marL="547688" indent="-411163" algn="ctr">
              <a:spcBef>
                <a:spcPts val="300"/>
              </a:spcBef>
              <a:buClr>
                <a:srgbClr val="F9F9F9"/>
              </a:buClr>
              <a:buSzPts val="1000"/>
              <a:buFont typeface="Noto Sans Symbols"/>
              <a:buNone/>
            </a:pPr>
            <a:endParaRPr lang="ru-RU" sz="1500" b="1" dirty="0"/>
          </a:p>
          <a:p>
            <a:pPr marL="547688" indent="-411163" algn="ctr"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endParaRPr lang="ru-RU" sz="1600" b="1" dirty="0"/>
          </a:p>
        </p:txBody>
      </p:sp>
    </p:spTree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Google Shape;378;p4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Труд и занятость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65538" name="Google Shape;379;p42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12745029-DCB6-4DF9-90CE-E6D85EE79BCF}" type="slidenum">
              <a:rPr lang="ru-RU" smtClean="0"/>
              <a:pPr/>
              <a:t>22</a:t>
            </a:fld>
            <a:endParaRPr lang="ru-RU" smtClean="0"/>
          </a:p>
        </p:txBody>
      </p:sp>
      <p:sp>
        <p:nvSpPr>
          <p:cNvPr id="65539" name="Google Shape;380;p42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Трудовые ресурсы</a:t>
            </a:r>
            <a:endParaRPr lang="ru-RU"/>
          </a:p>
        </p:txBody>
      </p:sp>
      <p:cxnSp>
        <p:nvCxnSpPr>
          <p:cNvPr id="65540" name="Google Shape;381;p42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pic>
        <p:nvPicPr>
          <p:cNvPr id="65541" name="Google Shape;382;p42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7525" y="1247775"/>
            <a:ext cx="8108950" cy="225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5617" name="Group 81"/>
          <p:cNvGraphicFramePr>
            <a:graphicFrameLocks noGrp="1"/>
          </p:cNvGraphicFramePr>
          <p:nvPr/>
        </p:nvGraphicFramePr>
        <p:xfrm>
          <a:off x="250825" y="4941888"/>
          <a:ext cx="8085138" cy="1478191"/>
        </p:xfrm>
        <a:graphic>
          <a:graphicData uri="http://schemas.openxmlformats.org/drawingml/2006/table">
            <a:tbl>
              <a:tblPr/>
              <a:tblGrid>
                <a:gridCol w="4608513"/>
                <a:gridCol w="695325"/>
                <a:gridCol w="695325"/>
                <a:gridCol w="695325"/>
                <a:gridCol w="695325"/>
                <a:gridCol w="695325"/>
              </a:tblGrid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Показатели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2017</a:t>
                      </a: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2018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2019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2021</a:t>
                      </a: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Количество заявленных вакансий, единиц</a:t>
                      </a:r>
                    </a:p>
                  </a:txBody>
                  <a:tcPr marL="91450" marR="91450" marT="45675" marB="4567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764</a:t>
                      </a: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599</a:t>
                      </a: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670</a:t>
                      </a: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679</a:t>
                      </a: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797</a:t>
                      </a: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Трудоустроено, человек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623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381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396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405</a:t>
                      </a: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256</a:t>
                      </a: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Уровень зарегистрированной безработицы, %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1,73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1,6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1,2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2,1</a:t>
                      </a: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</a:t>
                      </a: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</a:tr>
            </a:tbl>
          </a:graphicData>
        </a:graphic>
      </p:graphicFrame>
      <p:pic>
        <p:nvPicPr>
          <p:cNvPr id="65579" name="Google Shape;384;p42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49450" y="3638550"/>
            <a:ext cx="1944688" cy="118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80" name="Google Shape;385;p42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3800" y="3638550"/>
            <a:ext cx="1982788" cy="118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Google Shape;390;p43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4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Финансово-кредитные учреждения, налоговый потенциал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67586" name="Google Shape;391;p43"/>
          <p:cNvSpPr txBox="1">
            <a:spLocks noGrp="1"/>
          </p:cNvSpPr>
          <p:nvPr>
            <p:ph type="body" idx="1"/>
          </p:nvPr>
        </p:nvSpPr>
        <p:spPr>
          <a:xfrm>
            <a:off x="179388" y="1744663"/>
            <a:ext cx="4038600" cy="4708525"/>
          </a:xfrm>
        </p:spPr>
        <p:txBody>
          <a:bodyPr/>
          <a:lstStyle/>
          <a:p>
            <a:pPr marL="547688" indent="-411163" ea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    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lnSpc>
                <a:spcPct val="90000"/>
              </a:lnSpc>
              <a:spcBef>
                <a:spcPts val="1075"/>
              </a:spcBef>
              <a:spcAft>
                <a:spcPct val="0"/>
              </a:spcAft>
              <a:buClr>
                <a:srgbClr val="F9F9F9"/>
              </a:buClr>
              <a:buSzPts val="1200"/>
              <a:buFont typeface="Noto Sans Symbols"/>
              <a:buNone/>
            </a:pPr>
            <a:endParaRPr lang="ru-RU" sz="18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marL="547688" indent="-411163" algn="ctr" eaLnBrk="1" hangingPunct="1">
              <a:lnSpc>
                <a:spcPct val="90000"/>
              </a:lnSpc>
              <a:spcBef>
                <a:spcPts val="1075"/>
              </a:spcBef>
              <a:spcAft>
                <a:spcPct val="0"/>
              </a:spcAft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- Дополнительный офис Сбербанка России;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90000"/>
              </a:lnSpc>
              <a:spcBef>
                <a:spcPts val="1075"/>
              </a:spcBef>
              <a:spcAft>
                <a:spcPct val="0"/>
              </a:spcAft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    - Дополнительный офис Россельхозбанка;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90000"/>
              </a:lnSpc>
              <a:spcBef>
                <a:spcPts val="1075"/>
              </a:spcBef>
              <a:spcAft>
                <a:spcPct val="0"/>
              </a:spcAft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    - Фонд поддержки малого предпринимательства;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90000"/>
              </a:lnSpc>
              <a:spcBef>
                <a:spcPts val="1075"/>
              </a:spcBef>
              <a:spcAft>
                <a:spcPct val="0"/>
              </a:spcAft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    - 9 сельскохозяйственных кредитных кооператива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pic>
        <p:nvPicPr>
          <p:cNvPr id="67587" name="Google Shape;392;p43"/>
          <p:cNvPicPr preferRelativeResize="0">
            <a:picLocks noGrp="1" noChangeAspect="1" noChangeArrowheads="1"/>
          </p:cNvPicPr>
          <p:nvPr>
            <p:ph type="body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498975" y="1916113"/>
            <a:ext cx="4249738" cy="3187700"/>
          </a:xfrm>
        </p:spPr>
      </p:pic>
      <p:sp>
        <p:nvSpPr>
          <p:cNvPr id="67588" name="Google Shape;393;p43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AC744F12-A7D2-4AB6-93E9-8D74BFD5769D}" type="slidenum">
              <a:rPr lang="ru-RU" smtClean="0"/>
              <a:pPr/>
              <a:t>23</a:t>
            </a:fld>
            <a:endParaRPr lang="ru-RU" smtClean="0"/>
          </a:p>
        </p:txBody>
      </p:sp>
      <p:sp>
        <p:nvSpPr>
          <p:cNvPr id="67589" name="Google Shape;394;p43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Финансовые ресурсы</a:t>
            </a:r>
            <a:endParaRPr lang="ru-RU"/>
          </a:p>
        </p:txBody>
      </p:sp>
      <p:cxnSp>
        <p:nvCxnSpPr>
          <p:cNvPr id="67590" name="Google Shape;395;p43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Google Shape;400;p44"/>
          <p:cNvSpPr txBox="1">
            <a:spLocks noGrp="1"/>
          </p:cNvSpPr>
          <p:nvPr>
            <p:ph type="title"/>
          </p:nvPr>
        </p:nvSpPr>
        <p:spPr>
          <a:xfrm>
            <a:off x="457200" y="125413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1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Консолидированный бюджет </a:t>
            </a:r>
            <a:br>
              <a:rPr lang="ru-RU" sz="3100" b="1" smtClean="0">
                <a:solidFill>
                  <a:srgbClr val="EEECE1"/>
                </a:solidFill>
                <a:latin typeface="Arial" charset="0"/>
                <a:cs typeface="Arial" charset="0"/>
              </a:rPr>
            </a:br>
            <a:r>
              <a:rPr lang="ru-RU" sz="31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МР «Могойтуйский район»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69757" name="Group 125"/>
          <p:cNvGraphicFramePr>
            <a:graphicFrameLocks noGrp="1"/>
          </p:cNvGraphicFramePr>
          <p:nvPr/>
        </p:nvGraphicFramePr>
        <p:xfrm>
          <a:off x="498475" y="1341438"/>
          <a:ext cx="8205788" cy="2545130"/>
        </p:xfrm>
        <a:graphic>
          <a:graphicData uri="http://schemas.openxmlformats.org/drawingml/2006/table">
            <a:tbl>
              <a:tblPr/>
              <a:tblGrid>
                <a:gridCol w="2590800"/>
                <a:gridCol w="901700"/>
                <a:gridCol w="901700"/>
                <a:gridCol w="901700"/>
                <a:gridCol w="901700"/>
                <a:gridCol w="1084263"/>
                <a:gridCol w="923925"/>
              </a:tblGrid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300"/>
                        <a:buFont typeface="Times New Roman" pitchFamily="18" charset="0"/>
                        <a:buNone/>
                        <a:tabLst/>
                      </a:pP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9FFCC"/>
                        </a:gs>
                        <a:gs pos="100000">
                          <a:srgbClr val="6BB38F"/>
                        </a:gs>
                      </a:gsLst>
                      <a:lin ang="5400000"/>
                    </a:gra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2019 г.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9FFCC"/>
                        </a:gs>
                        <a:gs pos="100000">
                          <a:srgbClr val="6BB38F"/>
                        </a:gs>
                      </a:gsLst>
                      <a:lin ang="540000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2020 г.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9FFCC"/>
                        </a:gs>
                        <a:gs pos="100000">
                          <a:srgbClr val="6BB38F"/>
                        </a:gs>
                      </a:gsLst>
                      <a:lin ang="540000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2021 г.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9FFCC"/>
                        </a:gs>
                        <a:gs pos="100000">
                          <a:srgbClr val="6BB38F"/>
                        </a:gs>
                      </a:gsLst>
                      <a:lin ang="540000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300"/>
                        <a:buFont typeface="Times New Roman" pitchFamily="18" charset="0"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9FFCC"/>
                        </a:gs>
                        <a:gs pos="100000">
                          <a:srgbClr val="6BB38F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млн.</a:t>
                      </a:r>
                      <a:b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</a:b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рублей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9FFCC"/>
                        </a:gs>
                        <a:gs pos="100000">
                          <a:srgbClr val="6BB38F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 % к общему объему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9FFCC"/>
                        </a:gs>
                        <a:gs pos="100000">
                          <a:srgbClr val="6BB38F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млн.</a:t>
                      </a:r>
                      <a:b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</a:b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рублей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9FFCC"/>
                        </a:gs>
                        <a:gs pos="100000">
                          <a:srgbClr val="6BB38F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 % к общему объему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9FFCC"/>
                        </a:gs>
                        <a:gs pos="100000">
                          <a:srgbClr val="6BB38F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млн.</a:t>
                      </a:r>
                      <a:b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</a:b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рублей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9FFCC"/>
                        </a:gs>
                        <a:gs pos="100000">
                          <a:srgbClr val="6BB38F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 % к общему объему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9FFCC"/>
                        </a:gs>
                        <a:gs pos="100000">
                          <a:srgbClr val="6BB38F"/>
                        </a:gs>
                      </a:gsLst>
                      <a:lin ang="5400000"/>
                    </a:gradFill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  Доходы, всего: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1251040,3</a:t>
                      </a:r>
                      <a:endParaRPr lang="ru-RU" dirty="0">
                        <a:solidFill>
                          <a:schemeClr val="bg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2"/>
                          </a:solidFill>
                        </a:rPr>
                        <a:t>100</a:t>
                      </a:r>
                      <a:endParaRPr lang="ru-RU" dirty="0">
                        <a:solidFill>
                          <a:schemeClr val="bg2"/>
                        </a:solidFill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2"/>
                          </a:solidFill>
                        </a:rPr>
                        <a:t>1230923,7</a:t>
                      </a:r>
                      <a:endParaRPr lang="ru-RU" dirty="0">
                        <a:solidFill>
                          <a:schemeClr val="bg2"/>
                        </a:solidFill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2"/>
                          </a:solidFill>
                        </a:rPr>
                        <a:t>100</a:t>
                      </a:r>
                      <a:endParaRPr lang="ru-RU" dirty="0">
                        <a:solidFill>
                          <a:schemeClr val="bg2"/>
                        </a:solidFill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2"/>
                          </a:solidFill>
                        </a:rPr>
                        <a:t>1293344,3</a:t>
                      </a:r>
                      <a:endParaRPr lang="ru-RU" dirty="0">
                        <a:solidFill>
                          <a:schemeClr val="bg2"/>
                        </a:solidFill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2"/>
                          </a:solidFill>
                        </a:rPr>
                        <a:t>100</a:t>
                      </a:r>
                      <a:endParaRPr lang="ru-RU" dirty="0">
                        <a:solidFill>
                          <a:schemeClr val="bg2"/>
                        </a:solidFill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7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в т.ч. налоговые и неналоговые доходы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2"/>
                          </a:solidFill>
                        </a:rPr>
                        <a:t>254742,6</a:t>
                      </a:r>
                      <a:endParaRPr lang="ru-RU" dirty="0">
                        <a:solidFill>
                          <a:schemeClr val="bg2"/>
                        </a:solidFill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2"/>
                          </a:solidFill>
                        </a:rPr>
                        <a:t>20,36</a:t>
                      </a:r>
                      <a:endParaRPr lang="ru-RU" dirty="0">
                        <a:solidFill>
                          <a:schemeClr val="bg2"/>
                        </a:solidFill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2"/>
                          </a:solidFill>
                        </a:rPr>
                        <a:t>256442,8</a:t>
                      </a:r>
                      <a:endParaRPr lang="ru-RU" dirty="0">
                        <a:solidFill>
                          <a:schemeClr val="bg2"/>
                        </a:solidFill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2"/>
                          </a:solidFill>
                        </a:rPr>
                        <a:t>20,84</a:t>
                      </a:r>
                      <a:endParaRPr lang="ru-RU" dirty="0">
                        <a:solidFill>
                          <a:schemeClr val="bg2"/>
                        </a:solidFill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2"/>
                          </a:solidFill>
                        </a:rPr>
                        <a:t>277703,4</a:t>
                      </a:r>
                      <a:endParaRPr lang="ru-RU" dirty="0">
                        <a:solidFill>
                          <a:schemeClr val="bg2"/>
                        </a:solidFill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2"/>
                          </a:solidFill>
                        </a:rPr>
                        <a:t>21,48</a:t>
                      </a:r>
                      <a:endParaRPr lang="ru-RU" dirty="0">
                        <a:solidFill>
                          <a:schemeClr val="bg2"/>
                        </a:solidFill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безвозмездные перечисления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2"/>
                          </a:solidFill>
                        </a:rPr>
                        <a:t>996297,7</a:t>
                      </a:r>
                      <a:endParaRPr lang="ru-RU" dirty="0">
                        <a:solidFill>
                          <a:schemeClr val="bg2"/>
                        </a:solidFill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2"/>
                          </a:solidFill>
                        </a:rPr>
                        <a:t>79,64</a:t>
                      </a:r>
                      <a:endParaRPr lang="ru-RU" dirty="0">
                        <a:solidFill>
                          <a:schemeClr val="bg2"/>
                        </a:solidFill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974480,9</a:t>
                      </a:r>
                      <a:endParaRPr lang="ru-RU" dirty="0">
                        <a:solidFill>
                          <a:schemeClr val="bg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2"/>
                          </a:solidFill>
                        </a:rPr>
                        <a:t>79,16</a:t>
                      </a:r>
                      <a:endParaRPr lang="ru-RU" dirty="0">
                        <a:solidFill>
                          <a:schemeClr val="bg2"/>
                        </a:solidFill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2"/>
                          </a:solidFill>
                        </a:rPr>
                        <a:t>1015640,9</a:t>
                      </a:r>
                      <a:endParaRPr lang="ru-RU" dirty="0">
                        <a:solidFill>
                          <a:schemeClr val="bg2"/>
                        </a:solidFill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2"/>
                          </a:solidFill>
                        </a:rPr>
                        <a:t>78,52</a:t>
                      </a:r>
                      <a:endParaRPr lang="ru-RU" dirty="0">
                        <a:solidFill>
                          <a:schemeClr val="bg2"/>
                        </a:solidFill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02" name="Google Shape;402;p44"/>
          <p:cNvSpPr txBox="1">
            <a:spLocks noGrp="1"/>
          </p:cNvSpPr>
          <p:nvPr>
            <p:ph type="body" idx="1"/>
          </p:nvPr>
        </p:nvSpPr>
        <p:spPr>
          <a:xfrm>
            <a:off x="1908175" y="3573463"/>
            <a:ext cx="8301038" cy="503237"/>
          </a:xfrm>
        </p:spPr>
        <p:txBody>
          <a:bodyPr anchor="ctr"/>
          <a:lstStyle/>
          <a:p>
            <a:pPr marL="547688" indent="-411163" eaLnBrk="1" hangingPunct="1">
              <a:spcBef>
                <a:spcPct val="0"/>
              </a:spcBef>
              <a:spcAft>
                <a:spcPct val="0"/>
              </a:spcAft>
              <a:buClr>
                <a:srgbClr val="F9F9F9"/>
              </a:buClr>
              <a:buSzPts val="1300"/>
              <a:buFont typeface="Noto Sans Symbols"/>
              <a:buChar char="⬜"/>
            </a:pPr>
            <a:r>
              <a:rPr lang="ru-RU" sz="2000" b="1" smtClean="0">
                <a:solidFill>
                  <a:srgbClr val="701E1A"/>
                </a:solidFill>
                <a:latin typeface="Arial" charset="0"/>
                <a:cs typeface="Arial" charset="0"/>
              </a:rPr>
              <a:t>Структура собственных доходов, %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pic>
        <p:nvPicPr>
          <p:cNvPr id="69684" name="Google Shape;403;p44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1988" y="4056063"/>
            <a:ext cx="7642225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Google Shape;408;p4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Системообразующие предприятия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409" name="Google Shape;409;p45"/>
          <p:cNvGraphicFramePr>
            <a:graphicFrameLocks noGrp="1"/>
          </p:cNvGraphicFramePr>
          <p:nvPr/>
        </p:nvGraphicFramePr>
        <p:xfrm>
          <a:off x="457200" y="1600200"/>
          <a:ext cx="8229600" cy="3740915"/>
        </p:xfrm>
        <a:graphic>
          <a:graphicData uri="http://schemas.openxmlformats.org/drawingml/2006/table">
            <a:tbl>
              <a:tblPr/>
              <a:tblGrid>
                <a:gridCol w="585788"/>
                <a:gridCol w="2376487"/>
                <a:gridCol w="2232025"/>
                <a:gridCol w="3035300"/>
              </a:tblGrid>
              <a:tr h="549275"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1000"/>
                        <a:buFont typeface="Noto Sans Symbols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№ </a:t>
                      </a:r>
                      <a:r>
                        <a:rPr kumimoji="0" lang="ru-RU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</a:t>
                      </a: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/</a:t>
                      </a:r>
                      <a:r>
                        <a:rPr kumimoji="0" lang="ru-RU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1000"/>
                        <a:buFont typeface="Noto Sans Symbols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Наименование предприятия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1000"/>
                        <a:buFont typeface="Noto Sans Symbols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Вид деятельности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1000"/>
                        <a:buFont typeface="Noto Sans Symbols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Контакты предприятия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90600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ООО «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Агроэликс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- плюс»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Производство муки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п. Могойтуй, ул.Железнодорожная, 1-а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Тел. (30255) 2-11-59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3425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ООО «Могойтуйский мясокомбинат»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Первичная переработка животных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с. Хила, ул.Луговая,7, тел (30255)4-11-68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3425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ООО «Престиж»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Производство пластиковых окон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п. Могойтуй, ул.Фабричная, тел. (30255)2-19-60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3425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ООО «Керамика»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Производство строительных материалов (кирпич)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п.Могойтуй, ул. Фабричная, 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4" name="Google Shape;414;p46"/>
          <p:cNvGraphicFramePr>
            <a:graphicFrameLocks noGrp="1"/>
          </p:cNvGraphicFramePr>
          <p:nvPr/>
        </p:nvGraphicFramePr>
        <p:xfrm>
          <a:off x="457200" y="549275"/>
          <a:ext cx="8229600" cy="5727643"/>
        </p:xfrm>
        <a:graphic>
          <a:graphicData uri="http://schemas.openxmlformats.org/drawingml/2006/table">
            <a:tbl>
              <a:tblPr/>
              <a:tblGrid>
                <a:gridCol w="585788"/>
                <a:gridCol w="2376487"/>
                <a:gridCol w="2232025"/>
                <a:gridCol w="3035300"/>
              </a:tblGrid>
              <a:tr h="549275"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1000"/>
                        <a:buFont typeface="Noto Sans Symbols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№ п/п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1000"/>
                        <a:buFont typeface="Noto Sans Symbols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Наименование предприятия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1000"/>
                        <a:buFont typeface="Noto Sans Symbols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Вид деятельности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1000"/>
                        <a:buFont typeface="Noto Sans Symbols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Контакты предприятия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3425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ООО «Агавнешторг»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Поставка с/х техники от завода-изготовителя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п. Могойтуй, ул. Гагарина, 11а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3425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СХК «Победа»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Сельскохозяйственное производство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с. Ага-Хангил, тел (30255)4-51-10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6288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КЛХ «Догой»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Сельскохозяйственное производство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с. Догой,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Тел. (30255)4-41-22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3425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СХК агрофирма им. Ленина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Сельскохозяйственное производство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с. Зугалай, тел. (30255)4-61-41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3425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КЛХ «Улан-Одон»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Сельскохозяйственное производство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с. Ортуй, тел (30255)3-21-22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3425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СХК-племзавод «Ушарбай»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Сельскохозяйственное производство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с. Ушарбай, тел (30255)4-21-22, 4-21-25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3425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СХК «Кирова»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Сельскохозяйственное производство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с. Хара-Шибирь, тел (30255)4-81-58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" name="Google Shape;419;p47"/>
          <p:cNvGraphicFramePr>
            <a:graphicFrameLocks noGrp="1"/>
          </p:cNvGraphicFramePr>
          <p:nvPr/>
        </p:nvGraphicFramePr>
        <p:xfrm>
          <a:off x="457200" y="622300"/>
          <a:ext cx="8229600" cy="5786756"/>
        </p:xfrm>
        <a:graphic>
          <a:graphicData uri="http://schemas.openxmlformats.org/drawingml/2006/table">
            <a:tbl>
              <a:tblPr/>
              <a:tblGrid>
                <a:gridCol w="585788"/>
                <a:gridCol w="2376487"/>
                <a:gridCol w="2232025"/>
                <a:gridCol w="3035300"/>
              </a:tblGrid>
              <a:tr h="579438"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1000"/>
                        <a:buFont typeface="Noto Sans Symbols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№ п/п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1000"/>
                        <a:buFont typeface="Noto Sans Symbols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Наименование предприятия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1000"/>
                        <a:buFont typeface="Noto Sans Symbols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Вид деятельности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1000"/>
                        <a:buFont typeface="Noto Sans Symbols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Контакты предприятия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2625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СХК Племхозяйство «Могойтуйский»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Сельскохозяйственное производство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с.Хила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Тел. (30255)4-11-18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763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14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СХК «Сагаа-Уула»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Сельскохозяйственное производство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с. Цага-Ола, тел. (30255)4-31-22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763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СХК «Дружба»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Сельскохозяйственное производство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с. Цаган-Челутай, тел (30255)4-71-22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763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СХК «Кусочи»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Сельскохозяйственное производство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с. Кусоча, тел (30255)4-01-22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96938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ООО «Могойтуйская МСО»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Строительные и ремонтные работы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п. Могойтуй, ул. Первомайская,33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Тел. (30255)2-17-65, 2-13-45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4075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ООО «Тубаир»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Строительные и ремонтные работы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п. Могойтуй, ул. Молодежная,18 тел. (30255) 2-15-64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5325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ООО «Могойтуйские теплосети»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Производство, передача и распределение пара и горячей воды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п. Могойтуй, ул. Саянская, б/н тел. (30255) 2-16-66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Google Shape;424;p48"/>
          <p:cNvSpPr txBox="1">
            <a:spLocks noGrp="1"/>
          </p:cNvSpPr>
          <p:nvPr>
            <p:ph type="title"/>
          </p:nvPr>
        </p:nvSpPr>
        <p:spPr>
          <a:xfrm>
            <a:off x="457200" y="188913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Промышленное производство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77826" name="Google Shape;425;p48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6C219442-BF5F-4BD6-BE94-98EBCB9FF172}" type="slidenum">
              <a:rPr lang="ru-RU" smtClean="0"/>
              <a:pPr/>
              <a:t>28</a:t>
            </a:fld>
            <a:endParaRPr lang="ru-RU" smtClean="0"/>
          </a:p>
        </p:txBody>
      </p:sp>
      <p:sp>
        <p:nvSpPr>
          <p:cNvPr id="77827" name="Google Shape;426;p48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Экономическое развитие</a:t>
            </a:r>
            <a:endParaRPr lang="ru-RU"/>
          </a:p>
        </p:txBody>
      </p:sp>
      <p:cxnSp>
        <p:nvCxnSpPr>
          <p:cNvPr id="77828" name="Google Shape;427;p48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77829" name="Google Shape;428;p48"/>
          <p:cNvSpPr txBox="1">
            <a:spLocks noChangeArrowheads="1"/>
          </p:cNvSpPr>
          <p:nvPr/>
        </p:nvSpPr>
        <p:spPr bwMode="auto">
          <a:xfrm>
            <a:off x="2071688" y="1214438"/>
            <a:ext cx="68580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FFFFF"/>
                </a:solidFill>
              </a:rPr>
              <a:t>В структуре промышленности доля обрабатывающей промышленности составляет 48,8%, производство и распределение э/э, газа и воды – 51,2%.</a:t>
            </a:r>
            <a:endParaRPr lang="ru-RU"/>
          </a:p>
        </p:txBody>
      </p:sp>
      <p:sp>
        <p:nvSpPr>
          <p:cNvPr id="77830" name="Google Shape;429;p48"/>
          <p:cNvSpPr txBox="1">
            <a:spLocks noChangeArrowheads="1"/>
          </p:cNvSpPr>
          <p:nvPr/>
        </p:nvSpPr>
        <p:spPr bwMode="auto">
          <a:xfrm>
            <a:off x="2928938" y="2357438"/>
            <a:ext cx="52149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800" b="1">
                <a:solidFill>
                  <a:srgbClr val="FFFFFF"/>
                </a:solidFill>
              </a:rPr>
              <a:t>Структура промышленного производства</a:t>
            </a:r>
            <a:endParaRPr lang="ru-RU"/>
          </a:p>
        </p:txBody>
      </p:sp>
      <p:pic>
        <p:nvPicPr>
          <p:cNvPr id="77831" name="Google Shape;430;p48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55875" y="2924175"/>
            <a:ext cx="6186488" cy="361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2" name="Google Shape;431;p48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38" y="2205038"/>
            <a:ext cx="2106612" cy="147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3" name="Google Shape;432;p48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288" y="4292600"/>
            <a:ext cx="2125662" cy="135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Google Shape;437;p49"/>
          <p:cNvSpPr>
            <a:spLocks noChangeArrowheads="1"/>
          </p:cNvSpPr>
          <p:nvPr/>
        </p:nvSpPr>
        <p:spPr bwMode="auto">
          <a:xfrm>
            <a:off x="2370138" y="1152525"/>
            <a:ext cx="4775200" cy="1462088"/>
          </a:xfrm>
          <a:prstGeom prst="roundRect">
            <a:avLst>
              <a:gd name="adj" fmla="val 16667"/>
            </a:avLst>
          </a:prstGeom>
          <a:solidFill>
            <a:srgbClr val="D8D8D8"/>
          </a:solidFill>
          <a:ln w="25400">
            <a:solidFill>
              <a:srgbClr val="D8D8D8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79874" name="Google Shape;438;p49"/>
          <p:cNvSpPr txBox="1">
            <a:spLocks noChangeArrowheads="1"/>
          </p:cNvSpPr>
          <p:nvPr/>
        </p:nvSpPr>
        <p:spPr bwMode="auto">
          <a:xfrm>
            <a:off x="7924800" y="6416675"/>
            <a:ext cx="762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5700" rIns="0" bIns="45700" anchor="b"/>
          <a:lstStyle/>
          <a:p>
            <a:pPr algn="r">
              <a:buClr>
                <a:srgbClr val="000000"/>
              </a:buClr>
              <a:buFont typeface="Arial" charset="0"/>
              <a:buNone/>
            </a:pPr>
            <a:fld id="{63D30221-FDEE-4441-A0F8-9E8CC536DDFA}" type="slidenum">
              <a:rPr lang="ru-RU" sz="1200">
                <a:solidFill>
                  <a:srgbClr val="BABABA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pPr algn="r">
                <a:buClr>
                  <a:srgbClr val="000000"/>
                </a:buClr>
                <a:buFont typeface="Arial" charset="0"/>
                <a:buNone/>
              </a:pPr>
              <a:t>29</a:t>
            </a:fld>
            <a:endParaRPr lang="ru-RU" sz="1200">
              <a:solidFill>
                <a:srgbClr val="BABABA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79875" name="Google Shape;439;p49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Экономическое развитие</a:t>
            </a:r>
            <a:endParaRPr lang="ru-RU"/>
          </a:p>
        </p:txBody>
      </p:sp>
      <p:cxnSp>
        <p:nvCxnSpPr>
          <p:cNvPr id="79876" name="Google Shape;440;p49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79877" name="Google Shape;441;p49"/>
          <p:cNvSpPr txBox="1">
            <a:spLocks noChangeArrowheads="1"/>
          </p:cNvSpPr>
          <p:nvPr/>
        </p:nvSpPr>
        <p:spPr bwMode="auto">
          <a:xfrm>
            <a:off x="642938" y="2786063"/>
            <a:ext cx="70723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800" b="1">
                <a:solidFill>
                  <a:srgbClr val="FFFFFF"/>
                </a:solidFill>
              </a:rPr>
              <a:t>Произведено в хозяйствах всех категорий:</a:t>
            </a:r>
            <a:endParaRPr lang="ru-RU"/>
          </a:p>
        </p:txBody>
      </p:sp>
      <p:graphicFrame>
        <p:nvGraphicFramePr>
          <p:cNvPr id="79935" name="Group 63"/>
          <p:cNvGraphicFramePr>
            <a:graphicFrameLocks noGrp="1"/>
          </p:cNvGraphicFramePr>
          <p:nvPr/>
        </p:nvGraphicFramePr>
        <p:xfrm>
          <a:off x="357188" y="3214688"/>
          <a:ext cx="8358187" cy="1383576"/>
        </p:xfrm>
        <a:graphic>
          <a:graphicData uri="http://schemas.openxmlformats.org/drawingml/2006/table">
            <a:tbl>
              <a:tblPr/>
              <a:tblGrid>
                <a:gridCol w="3343275"/>
                <a:gridCol w="1454150"/>
                <a:gridCol w="3560762"/>
              </a:tblGrid>
              <a:tr h="285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Times New Roman" pitchFamily="18" charset="0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на 01.01.2021 г.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Темп роста к уровню предыдущего года, %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Скота и птицы на убой в живом весе, тонн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2072,9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- 11,8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Молока, тонн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280,6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- 20,0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Яиц, тыс. шт.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23,4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- 67,7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9900" name="Google Shape;443;p49"/>
          <p:cNvSpPr txBox="1">
            <a:spLocks noChangeArrowheads="1"/>
          </p:cNvSpPr>
          <p:nvPr/>
        </p:nvSpPr>
        <p:spPr bwMode="auto">
          <a:xfrm>
            <a:off x="642938" y="4429125"/>
            <a:ext cx="571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800" b="1">
                <a:solidFill>
                  <a:srgbClr val="FFFFFF"/>
                </a:solidFill>
              </a:rPr>
              <a:t>В хозяйствах всех категорий насчитывается:</a:t>
            </a:r>
            <a:endParaRPr lang="ru-RU"/>
          </a:p>
        </p:txBody>
      </p:sp>
      <p:graphicFrame>
        <p:nvGraphicFramePr>
          <p:cNvPr id="79936" name="Group 64"/>
          <p:cNvGraphicFramePr>
            <a:graphicFrameLocks noGrp="1"/>
          </p:cNvGraphicFramePr>
          <p:nvPr/>
        </p:nvGraphicFramePr>
        <p:xfrm>
          <a:off x="357188" y="4929188"/>
          <a:ext cx="8429625" cy="2114600"/>
        </p:xfrm>
        <a:graphic>
          <a:graphicData uri="http://schemas.openxmlformats.org/drawingml/2006/table">
            <a:tbl>
              <a:tblPr/>
              <a:tblGrid>
                <a:gridCol w="3414712"/>
                <a:gridCol w="1443038"/>
                <a:gridCol w="3571875"/>
              </a:tblGrid>
              <a:tr h="285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Times New Roman" pitchFamily="18" charset="0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на 01.01.2021 г.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Темп роста к уровню предыдущего года, %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0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Крупного рогатого скота, тыс. голов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46,79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1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               в том числе коров, тыс. голов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23,43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1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Свиней, тыс. голов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4,5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1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Овец и коз, тыс. голов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74,72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1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Птицы, тыс. голов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10,60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9931" name="Google Shape;445;p49"/>
          <p:cNvSpPr>
            <a:spLocks noChangeArrowheads="1"/>
          </p:cNvSpPr>
          <p:nvPr/>
        </p:nvSpPr>
        <p:spPr bwMode="auto">
          <a:xfrm>
            <a:off x="2341074" y="1227797"/>
            <a:ext cx="4681537" cy="671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73025" algn="ctr">
              <a:lnSpc>
                <a:spcPct val="80000"/>
              </a:lnSpc>
              <a:buClr>
                <a:srgbClr val="F9F9F9"/>
              </a:buClr>
              <a:buSzPts val="800"/>
              <a:buFont typeface="Noto Sans Symbols"/>
              <a:buNone/>
            </a:pPr>
            <a:r>
              <a:rPr lang="ru-RU" sz="1300" b="1" u="sng" dirty="0" smtClean="0">
                <a:solidFill>
                  <a:srgbClr val="10253F"/>
                </a:solidFill>
              </a:rPr>
              <a:t>16 </a:t>
            </a:r>
            <a:r>
              <a:rPr lang="ru-RU" sz="1300" b="1" u="sng" dirty="0">
                <a:solidFill>
                  <a:srgbClr val="10253F"/>
                </a:solidFill>
              </a:rPr>
              <a:t>сельскохозяйственных предприятий</a:t>
            </a:r>
            <a:r>
              <a:rPr lang="ru-RU" sz="1300" b="1" dirty="0">
                <a:solidFill>
                  <a:srgbClr val="10253F"/>
                </a:solidFill>
              </a:rPr>
              <a:t>: </a:t>
            </a:r>
            <a:endParaRPr lang="ru-RU" dirty="0"/>
          </a:p>
          <a:p>
            <a:pPr marL="73025" algn="just">
              <a:lnSpc>
                <a:spcPct val="80000"/>
              </a:lnSpc>
              <a:spcBef>
                <a:spcPts val="263"/>
              </a:spcBef>
              <a:buClr>
                <a:srgbClr val="F9F9F9"/>
              </a:buClr>
              <a:buSzPts val="800"/>
              <a:buFont typeface="Noto Sans Symbols"/>
              <a:buNone/>
            </a:pPr>
            <a:r>
              <a:rPr lang="ru-RU" sz="1300" b="1" dirty="0">
                <a:solidFill>
                  <a:srgbClr val="10253F"/>
                </a:solidFill>
              </a:rPr>
              <a:t>в том числе </a:t>
            </a:r>
            <a:r>
              <a:rPr lang="ru-RU" sz="1300" b="1" dirty="0" smtClean="0">
                <a:solidFill>
                  <a:srgbClr val="10253F"/>
                </a:solidFill>
              </a:rPr>
              <a:t>6 </a:t>
            </a:r>
            <a:r>
              <a:rPr lang="ru-RU" sz="1300" b="1" dirty="0">
                <a:solidFill>
                  <a:srgbClr val="10253F"/>
                </a:solidFill>
              </a:rPr>
              <a:t>племенных хозяйств</a:t>
            </a:r>
            <a:r>
              <a:rPr lang="ru-RU" sz="1300" b="1" dirty="0" smtClean="0">
                <a:solidFill>
                  <a:srgbClr val="10253F"/>
                </a:solidFill>
              </a:rPr>
              <a:t>, </a:t>
            </a:r>
            <a:endParaRPr lang="ru-RU" dirty="0"/>
          </a:p>
          <a:p>
            <a:pPr marL="73025" algn="just">
              <a:lnSpc>
                <a:spcPct val="80000"/>
              </a:lnSpc>
              <a:spcBef>
                <a:spcPts val="263"/>
              </a:spcBef>
              <a:buClr>
                <a:srgbClr val="F9F9F9"/>
              </a:buClr>
              <a:buSzPts val="800"/>
              <a:buFont typeface="Noto Sans Symbols"/>
              <a:buNone/>
            </a:pPr>
            <a:r>
              <a:rPr lang="ru-RU" sz="1300" b="1" dirty="0" smtClean="0">
                <a:solidFill>
                  <a:srgbClr val="10253F"/>
                </a:solidFill>
              </a:rPr>
              <a:t>43 </a:t>
            </a:r>
            <a:r>
              <a:rPr lang="ru-RU" sz="1300" b="1" dirty="0" err="1">
                <a:solidFill>
                  <a:srgbClr val="10253F"/>
                </a:solidFill>
              </a:rPr>
              <a:t>крестьянских-фермерских</a:t>
            </a:r>
            <a:r>
              <a:rPr lang="ru-RU" sz="1300" b="1" dirty="0">
                <a:solidFill>
                  <a:srgbClr val="10253F"/>
                </a:solidFill>
              </a:rPr>
              <a:t> </a:t>
            </a:r>
            <a:r>
              <a:rPr lang="ru-RU" sz="1300" b="1" dirty="0" smtClean="0">
                <a:solidFill>
                  <a:srgbClr val="10253F"/>
                </a:solidFill>
              </a:rPr>
              <a:t>хозяйств</a:t>
            </a:r>
          </a:p>
          <a:p>
            <a:pPr marL="73025" algn="just">
              <a:lnSpc>
                <a:spcPct val="80000"/>
              </a:lnSpc>
              <a:spcBef>
                <a:spcPts val="263"/>
              </a:spcBef>
              <a:buClr>
                <a:srgbClr val="F9F9F9"/>
              </a:buClr>
              <a:buSzPts val="800"/>
              <a:buFont typeface="Noto Sans Symbols"/>
              <a:buNone/>
            </a:pPr>
            <a:endParaRPr lang="ru-RU" dirty="0"/>
          </a:p>
          <a:p>
            <a:pPr marL="73025" algn="just">
              <a:lnSpc>
                <a:spcPct val="80000"/>
              </a:lnSpc>
              <a:spcBef>
                <a:spcPts val="263"/>
              </a:spcBef>
              <a:buClr>
                <a:srgbClr val="F9F9F9"/>
              </a:buClr>
              <a:buSzPts val="800"/>
              <a:buFont typeface="Noto Sans Symbols"/>
              <a:buNone/>
            </a:pPr>
            <a:endParaRPr lang="ru-RU" sz="1300" b="1" dirty="0">
              <a:solidFill>
                <a:srgbClr val="10253F"/>
              </a:solidFill>
            </a:endParaRPr>
          </a:p>
        </p:txBody>
      </p:sp>
      <p:sp>
        <p:nvSpPr>
          <p:cNvPr id="79932" name="Google Shape;446;p49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solidFill>
                  <a:srgbClr val="EEECE1"/>
                </a:solidFill>
                <a:latin typeface="Arial" charset="0"/>
                <a:cs typeface="Arial" charset="0"/>
              </a:rPr>
              <a:t>Сельское хозяйство</a:t>
            </a:r>
            <a:endParaRPr lang="ru-RU" sz="4100" b="1" dirty="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Google Shape;161;p23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22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Административно-территориальное деление муниципального района «Могойтуйский район»</a:t>
            </a:r>
            <a:r>
              <a:rPr lang="ru-RU" sz="2200" b="1" smtClean="0">
                <a:solidFill>
                  <a:srgbClr val="00FFCC"/>
                </a:solidFill>
                <a:latin typeface="Arial" charset="0"/>
                <a:cs typeface="Arial" charset="0"/>
              </a:rPr>
              <a:t/>
            </a:r>
            <a:br>
              <a:rPr lang="ru-RU" sz="2200" b="1" smtClean="0">
                <a:solidFill>
                  <a:srgbClr val="00FFCC"/>
                </a:solidFill>
                <a:latin typeface="Arial" charset="0"/>
                <a:cs typeface="Arial" charset="0"/>
              </a:rPr>
            </a:br>
            <a:endParaRPr lang="ru-RU" sz="2200" b="1" smtClean="0">
              <a:solidFill>
                <a:srgbClr val="00FFCC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26690" name="Group 66"/>
          <p:cNvGraphicFramePr>
            <a:graphicFrameLocks noGrp="1"/>
          </p:cNvGraphicFramePr>
          <p:nvPr/>
        </p:nvGraphicFramePr>
        <p:xfrm>
          <a:off x="4932363" y="2565400"/>
          <a:ext cx="3754437" cy="3797035"/>
        </p:xfrm>
        <a:graphic>
          <a:graphicData uri="http://schemas.openxmlformats.org/drawingml/2006/table">
            <a:tbl>
              <a:tblPr/>
              <a:tblGrid>
                <a:gridCol w="2290762"/>
                <a:gridCol w="1463675"/>
              </a:tblGrid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Муниципальное образование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>
                        <a:alpha val="474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Численность, чел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>
                        <a:alpha val="47450"/>
                      </a:srgbClr>
                    </a:solidFill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4572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ГП «Могойтуй»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10738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СП «Ага-Хангил»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997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50556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СП «Догой»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464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СП «Ушарбай»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888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СП «Зугалай»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1179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СП «Хара-Шибирь»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11417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СП «Цаган-Ола»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1072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СП «Усть-Нарин»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482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СП «Боржигантай»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824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СП «Нуринск»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667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СП «Цугол»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812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СП «Ортуй»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813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СП «Кусоча»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882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СП «Цаган-Челутай»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1069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СП «Хила»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1134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26679" name="Google Shape;163;p23"/>
          <p:cNvSpPr txBox="1">
            <a:spLocks noGrp="1"/>
          </p:cNvSpPr>
          <p:nvPr>
            <p:ph type="body" idx="4294967295"/>
          </p:nvPr>
        </p:nvSpPr>
        <p:spPr>
          <a:xfrm>
            <a:off x="4894263" y="1079500"/>
            <a:ext cx="4249737" cy="1341438"/>
          </a:xfrm>
        </p:spPr>
        <p:txBody>
          <a:bodyPr/>
          <a:lstStyle/>
          <a:p>
            <a:pPr marL="547688" indent="-411163" eaLnBrk="1" hangingPunct="1">
              <a:lnSpc>
                <a:spcPct val="90000"/>
              </a:lnSpc>
              <a:buClr>
                <a:srgbClr val="F9F9F9"/>
              </a:buClr>
              <a:buSzPts val="1700"/>
              <a:buFont typeface="Noto Sans Symbols"/>
              <a:buNone/>
            </a:pPr>
            <a:r>
              <a:rPr lang="ru-RU" sz="2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  </a:t>
            </a:r>
            <a:r>
              <a:rPr lang="ru-RU" sz="1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МР «</a:t>
            </a:r>
            <a:r>
              <a:rPr lang="ru-RU" sz="1600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Могойтуйский</a:t>
            </a:r>
            <a:r>
              <a:rPr lang="ru-RU" sz="1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район» состоит из 14 сельских и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lnSpc>
                <a:spcPct val="9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     1 городского поселения, объединяющих 39 населенных пунктов: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lnSpc>
                <a:spcPct val="9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endParaRPr lang="ru-RU" sz="16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26680" name="Google Shape;164;p23"/>
          <p:cNvSpPr txBox="1">
            <a:spLocks noChangeArrowheads="1"/>
          </p:cNvSpPr>
          <p:nvPr/>
        </p:nvSpPr>
        <p:spPr bwMode="auto">
          <a:xfrm>
            <a:off x="7924800" y="6416675"/>
            <a:ext cx="762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5700" rIns="0" bIns="45700" anchor="b"/>
          <a:lstStyle/>
          <a:p>
            <a:pPr algn="r">
              <a:buClr>
                <a:srgbClr val="000000"/>
              </a:buClr>
              <a:buFont typeface="Arial" charset="0"/>
              <a:buNone/>
            </a:pPr>
            <a:fld id="{7660320E-B83E-4727-92E1-A2C199172CDC}" type="slidenum">
              <a:rPr lang="ru-RU" sz="1200">
                <a:solidFill>
                  <a:srgbClr val="BABABA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pPr algn="r">
                <a:buClr>
                  <a:srgbClr val="000000"/>
                </a:buClr>
                <a:buFont typeface="Arial" charset="0"/>
                <a:buNone/>
              </a:pPr>
              <a:t>3</a:t>
            </a:fld>
            <a:endParaRPr lang="ru-RU" sz="1200">
              <a:solidFill>
                <a:srgbClr val="BABABA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pic>
        <p:nvPicPr>
          <p:cNvPr id="26681" name="Google Shape;165;p23" descr="Карта Края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1484313"/>
            <a:ext cx="3770313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Google Shape;451;p50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3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Мясное скотоводство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81922" name="Google Shape;452;p50"/>
          <p:cNvSpPr txBox="1">
            <a:spLocks noGrp="1"/>
          </p:cNvSpPr>
          <p:nvPr>
            <p:ph type="body" idx="4294967295"/>
          </p:nvPr>
        </p:nvSpPr>
        <p:spPr>
          <a:xfrm>
            <a:off x="287338" y="1196975"/>
            <a:ext cx="8856662" cy="3455988"/>
          </a:xfrm>
        </p:spPr>
        <p:txBody>
          <a:bodyPr/>
          <a:lstStyle/>
          <a:p>
            <a:pPr marL="547688" indent="-411163" algn="ctr" eaLnBrk="1" hangingPunct="1">
              <a:buClr>
                <a:srgbClr val="F9F9F9"/>
              </a:buClr>
              <a:buSzPts val="1600"/>
              <a:buFont typeface="Noto Sans Symbols"/>
              <a:buNone/>
            </a:pPr>
            <a:r>
              <a:rPr lang="ru-RU" sz="24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разведение казахской белоголовой породы КРС: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475"/>
              </a:spcBef>
              <a:buClr>
                <a:srgbClr val="F9F9F9"/>
              </a:buClr>
              <a:buSzPts val="1600"/>
              <a:buFont typeface="Noto Sans Symbols"/>
              <a:buNone/>
            </a:pPr>
            <a:endParaRPr lang="ru-RU" sz="2400" dirty="0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marL="547688" indent="-411163" eaLnBrk="1" hangingPunct="1">
              <a:spcBef>
                <a:spcPts val="500"/>
              </a:spcBef>
              <a:buClr>
                <a:srgbClr val="F9F9F9"/>
              </a:buClr>
              <a:buSzPts val="1600"/>
              <a:buFont typeface="Noto Sans Symbols"/>
              <a:buNone/>
            </a:pPr>
            <a:r>
              <a:rPr lang="ru-RU" sz="25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   </a:t>
            </a:r>
            <a:r>
              <a:rPr lang="ru-RU" sz="19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1 </a:t>
            </a:r>
            <a:r>
              <a:rPr lang="ru-RU" sz="19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племзавод</a:t>
            </a:r>
            <a:r>
              <a:rPr lang="ru-RU" sz="19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– ПХ «</a:t>
            </a:r>
            <a:r>
              <a:rPr lang="ru-RU" sz="19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Могойтуйское</a:t>
            </a:r>
            <a:r>
              <a:rPr lang="ru-RU" sz="19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»;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75"/>
              </a:spcBef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9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     3 </a:t>
            </a:r>
            <a:r>
              <a:rPr lang="ru-RU" sz="19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племрепродуктора</a:t>
            </a:r>
            <a:r>
              <a:rPr lang="ru-RU" sz="19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– СПК «Победа»,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75"/>
              </a:spcBef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9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     ПК «</a:t>
            </a:r>
            <a:r>
              <a:rPr lang="ru-RU" sz="19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Догой</a:t>
            </a:r>
            <a:r>
              <a:rPr lang="ru-RU" sz="19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», АКФ им. Ленина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75"/>
              </a:spcBef>
              <a:buClr>
                <a:srgbClr val="F9F9F9"/>
              </a:buClr>
              <a:buSzPts val="1200"/>
              <a:buFont typeface="Noto Sans Symbols"/>
              <a:buNone/>
            </a:pPr>
            <a:endParaRPr lang="ru-RU" sz="1900" dirty="0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marL="547688" indent="-411163" eaLnBrk="1" hangingPunct="1">
              <a:spcBef>
                <a:spcPts val="375"/>
              </a:spcBef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9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Численность поголовья – 3007 гол.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75"/>
              </a:spcBef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9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в т.ч. коров – 1435 гол.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pic>
        <p:nvPicPr>
          <p:cNvPr id="81923" name="Google Shape;453;p50"/>
          <p:cNvPicPr preferRelativeResize="0">
            <a:picLocks noGrp="1" noChangeAspect="1" noChangeArrowheads="1"/>
          </p:cNvPicPr>
          <p:nvPr>
            <p:ph type="body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4275138"/>
            <a:ext cx="5399088" cy="2466975"/>
          </a:xfrm>
        </p:spPr>
      </p:pic>
      <p:pic>
        <p:nvPicPr>
          <p:cNvPr id="81924" name="Google Shape;454;p50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4525" y="4308475"/>
            <a:ext cx="3240088" cy="243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5" name="Google Shape;455;p50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24525" y="1744663"/>
            <a:ext cx="3240088" cy="240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1926" name="Google Shape;456;p50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81927" name="Google Shape;457;p50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Экономическое развитие</a:t>
            </a:r>
            <a:endParaRPr lang="ru-RU"/>
          </a:p>
        </p:txBody>
      </p:sp>
    </p:spTree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Google Shape;462;p51"/>
          <p:cNvSpPr txBox="1"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3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Овцеводство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83970" name="Google Shape;463;p51"/>
          <p:cNvSpPr txBox="1">
            <a:spLocks noGrp="1"/>
          </p:cNvSpPr>
          <p:nvPr>
            <p:ph type="body" idx="4294967295"/>
          </p:nvPr>
        </p:nvSpPr>
        <p:spPr>
          <a:xfrm>
            <a:off x="0" y="1052513"/>
            <a:ext cx="8569325" cy="1081087"/>
          </a:xfrm>
        </p:spPr>
        <p:txBody>
          <a:bodyPr/>
          <a:lstStyle/>
          <a:p>
            <a:pPr marL="547688" indent="-411163" algn="ctr" eaLnBrk="1" hangingPunct="1">
              <a:buClr>
                <a:srgbClr val="F9F9F9"/>
              </a:buClr>
              <a:buSzPts val="1300"/>
              <a:buFont typeface="Noto Sans Symbols"/>
              <a:buNone/>
            </a:pPr>
            <a:r>
              <a:rPr lang="ru-RU" sz="20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забайкальская тонкорунная порода овец: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75"/>
              </a:spcBef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900" smtClean="0">
                <a:solidFill>
                  <a:srgbClr val="FFFFFF"/>
                </a:solidFill>
                <a:latin typeface="Arial" charset="0"/>
                <a:cs typeface="Arial" charset="0"/>
              </a:rPr>
              <a:t>    </a:t>
            </a:r>
            <a:r>
              <a:rPr lang="ru-RU" sz="1600" smtClean="0">
                <a:solidFill>
                  <a:srgbClr val="FFFFFF"/>
                </a:solidFill>
                <a:latin typeface="Arial" charset="0"/>
                <a:cs typeface="Arial" charset="0"/>
              </a:rPr>
              <a:t>2 племзавода – ПК «Догой», СПК-ПЗ «Ушарбай»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smtClean="0">
                <a:solidFill>
                  <a:srgbClr val="FFFFFF"/>
                </a:solidFill>
                <a:latin typeface="Arial" charset="0"/>
                <a:cs typeface="Arial" charset="0"/>
              </a:rPr>
              <a:t>     3 племрепродуктора – СПК им. Кирова, АК Кусоча, АПК «Боржигантай»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pic>
        <p:nvPicPr>
          <p:cNvPr id="83971" name="Google Shape;464;p51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2276475"/>
            <a:ext cx="2592388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2" name="Google Shape;465;p51"/>
          <p:cNvSpPr>
            <a:spLocks noChangeArrowheads="1"/>
          </p:cNvSpPr>
          <p:nvPr/>
        </p:nvSpPr>
        <p:spPr bwMode="auto">
          <a:xfrm>
            <a:off x="900113" y="5516563"/>
            <a:ext cx="2698750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547688" indent="-411163" algn="ctr">
              <a:buClr>
                <a:srgbClr val="F9F9F9"/>
              </a:buClr>
              <a:buSzPts val="900"/>
              <a:buFont typeface="Noto Sans Symbols"/>
              <a:buNone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3973" name="Google Shape;466;p51"/>
          <p:cNvSpPr>
            <a:spLocks noChangeArrowheads="1"/>
          </p:cNvSpPr>
          <p:nvPr/>
        </p:nvSpPr>
        <p:spPr bwMode="auto">
          <a:xfrm>
            <a:off x="1547813" y="5805488"/>
            <a:ext cx="18716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547688" indent="-411163" algn="ctr">
              <a:buClr>
                <a:srgbClr val="F9F9F9"/>
              </a:buClr>
              <a:buSzPts val="900"/>
              <a:buFont typeface="Noto Sans Symbols"/>
              <a:buNone/>
            </a:pPr>
            <a:r>
              <a:rPr lang="ru-RU" dirty="0">
                <a:solidFill>
                  <a:srgbClr val="FFFFFF"/>
                </a:solidFill>
              </a:rPr>
              <a:t>овцематки</a:t>
            </a:r>
            <a:endParaRPr lang="ru-RU" dirty="0"/>
          </a:p>
          <a:p>
            <a:pPr marL="547688" indent="-411163" algn="ctr">
              <a:spcBef>
                <a:spcPts val="275"/>
              </a:spcBef>
              <a:buClr>
                <a:srgbClr val="F9F9F9"/>
              </a:buClr>
              <a:buSzPts val="900"/>
              <a:buFont typeface="Noto Sans Symbols"/>
              <a:buNone/>
            </a:pPr>
            <a:r>
              <a:rPr lang="ru-RU" dirty="0" smtClean="0">
                <a:solidFill>
                  <a:srgbClr val="FFFFFF"/>
                </a:solidFill>
              </a:rPr>
              <a:t>4510 </a:t>
            </a:r>
            <a:r>
              <a:rPr lang="ru-RU" dirty="0">
                <a:solidFill>
                  <a:srgbClr val="FFFFFF"/>
                </a:solidFill>
              </a:rPr>
              <a:t>гол.</a:t>
            </a:r>
            <a:endParaRPr lang="ru-RU" dirty="0"/>
          </a:p>
        </p:txBody>
      </p:sp>
      <p:pic>
        <p:nvPicPr>
          <p:cNvPr id="83974" name="Google Shape;467;p51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76375" y="4005263"/>
            <a:ext cx="2495550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3975" name="Google Shape;468;p51"/>
          <p:cNvCxnSpPr>
            <a:cxnSpLocks noChangeShapeType="1"/>
          </p:cNvCxnSpPr>
          <p:nvPr/>
        </p:nvCxnSpPr>
        <p:spPr bwMode="auto">
          <a:xfrm>
            <a:off x="0" y="295275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83976" name="Google Shape;469;p51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Экономическое развитие</a:t>
            </a:r>
            <a:endParaRPr lang="ru-RU"/>
          </a:p>
        </p:txBody>
      </p:sp>
      <p:sp>
        <p:nvSpPr>
          <p:cNvPr id="83977" name="Google Shape;470;p51"/>
          <p:cNvSpPr>
            <a:spLocks noChangeArrowheads="1"/>
          </p:cNvSpPr>
          <p:nvPr/>
        </p:nvSpPr>
        <p:spPr bwMode="auto">
          <a:xfrm>
            <a:off x="250825" y="4292600"/>
            <a:ext cx="1512888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dirty="0">
                <a:solidFill>
                  <a:srgbClr val="FFFFFF"/>
                </a:solidFill>
              </a:rPr>
              <a:t>численность поголовья</a:t>
            </a:r>
            <a:endParaRPr lang="ru-RU" dirty="0"/>
          </a:p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dirty="0" smtClean="0">
                <a:solidFill>
                  <a:srgbClr val="FFFFFF"/>
                </a:solidFill>
              </a:rPr>
              <a:t>7999 </a:t>
            </a:r>
            <a:r>
              <a:rPr lang="ru-RU" dirty="0">
                <a:solidFill>
                  <a:srgbClr val="FFFFFF"/>
                </a:solidFill>
              </a:rPr>
              <a:t>гол.</a:t>
            </a:r>
            <a:endParaRPr lang="ru-RU" dirty="0"/>
          </a:p>
        </p:txBody>
      </p:sp>
      <p:sp>
        <p:nvSpPr>
          <p:cNvPr id="83978" name="Google Shape;471;p51"/>
          <p:cNvSpPr>
            <a:spLocks noChangeArrowheads="1"/>
          </p:cNvSpPr>
          <p:nvPr/>
        </p:nvSpPr>
        <p:spPr bwMode="auto">
          <a:xfrm>
            <a:off x="2905125" y="2636838"/>
            <a:ext cx="670718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547688" indent="-411163" algn="ctr"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 </a:t>
            </a:r>
            <a:r>
              <a:rPr lang="ru-RU" sz="2000" b="1">
                <a:solidFill>
                  <a:srgbClr val="EEECE1"/>
                </a:solidFill>
              </a:rPr>
              <a:t>агинская порода овец:</a:t>
            </a:r>
            <a:endParaRPr lang="ru-RU"/>
          </a:p>
          <a:p>
            <a:pPr marL="547688" indent="-411163" algn="ctr"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>
                <a:solidFill>
                  <a:srgbClr val="FFFFFF"/>
                </a:solidFill>
              </a:rPr>
              <a:t>2 племрепродуктора – АКФ им. Ленина, ООО «Гэрэл»</a:t>
            </a:r>
            <a:endParaRPr lang="ru-RU"/>
          </a:p>
          <a:p>
            <a:pPr marL="547688" indent="-411163"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endParaRPr lang="ru-RU" sz="1600">
              <a:solidFill>
                <a:srgbClr val="FFFFFF"/>
              </a:solidFill>
            </a:endParaRPr>
          </a:p>
        </p:txBody>
      </p:sp>
      <p:pic>
        <p:nvPicPr>
          <p:cNvPr id="83979" name="Google Shape;472;p51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67175" y="3357563"/>
            <a:ext cx="2735263" cy="205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80" name="Google Shape;473;p51"/>
          <p:cNvPicPr preferRelativeResize="0"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08738" y="4684713"/>
            <a:ext cx="2484437" cy="191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81" name="Google Shape;474;p51"/>
          <p:cNvSpPr>
            <a:spLocks noChangeArrowheads="1"/>
          </p:cNvSpPr>
          <p:nvPr/>
        </p:nvSpPr>
        <p:spPr bwMode="auto">
          <a:xfrm>
            <a:off x="4140200" y="5516563"/>
            <a:ext cx="2376488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547688" indent="-411163" algn="ctr">
              <a:buClr>
                <a:srgbClr val="F9F9F9"/>
              </a:buClr>
              <a:buSzPts val="900"/>
              <a:buFont typeface="Noto Sans Symbols"/>
              <a:buNone/>
            </a:pPr>
            <a:r>
              <a:rPr lang="ru-RU" dirty="0">
                <a:solidFill>
                  <a:srgbClr val="FFFFFF"/>
                </a:solidFill>
              </a:rPr>
              <a:t>численность поголовья</a:t>
            </a:r>
            <a:endParaRPr lang="ru-RU" dirty="0"/>
          </a:p>
          <a:p>
            <a:pPr marL="547688" indent="-411163" algn="ctr">
              <a:spcBef>
                <a:spcPts val="275"/>
              </a:spcBef>
              <a:buClr>
                <a:srgbClr val="F9F9F9"/>
              </a:buClr>
              <a:buSzPts val="900"/>
              <a:buFont typeface="Noto Sans Symbols"/>
              <a:buNone/>
            </a:pPr>
            <a:r>
              <a:rPr lang="ru-RU" dirty="0" smtClean="0">
                <a:solidFill>
                  <a:srgbClr val="FFFFFF"/>
                </a:solidFill>
              </a:rPr>
              <a:t>5592 </a:t>
            </a:r>
            <a:r>
              <a:rPr lang="ru-RU" dirty="0">
                <a:solidFill>
                  <a:srgbClr val="FFFFFF"/>
                </a:solidFill>
              </a:rPr>
              <a:t>гол.</a:t>
            </a:r>
            <a:endParaRPr lang="ru-RU" dirty="0"/>
          </a:p>
        </p:txBody>
      </p:sp>
      <p:sp>
        <p:nvSpPr>
          <p:cNvPr id="83982" name="Google Shape;475;p51"/>
          <p:cNvSpPr>
            <a:spLocks noChangeArrowheads="1"/>
          </p:cNvSpPr>
          <p:nvPr/>
        </p:nvSpPr>
        <p:spPr bwMode="auto">
          <a:xfrm>
            <a:off x="7308850" y="3860800"/>
            <a:ext cx="151288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547688" indent="-411163" algn="ctr">
              <a:buClr>
                <a:srgbClr val="F9F9F9"/>
              </a:buClr>
              <a:buSzPts val="900"/>
              <a:buFont typeface="Noto Sans Symbols"/>
              <a:buNone/>
            </a:pPr>
            <a:r>
              <a:rPr lang="ru-RU" dirty="0">
                <a:solidFill>
                  <a:srgbClr val="FFFFFF"/>
                </a:solidFill>
              </a:rPr>
              <a:t>овцематки</a:t>
            </a:r>
            <a:endParaRPr lang="ru-RU" dirty="0"/>
          </a:p>
          <a:p>
            <a:pPr marL="547688" indent="-411163" algn="ctr">
              <a:spcBef>
                <a:spcPts val="275"/>
              </a:spcBef>
              <a:buClr>
                <a:srgbClr val="F9F9F9"/>
              </a:buClr>
              <a:buSzPts val="900"/>
              <a:buFont typeface="Noto Sans Symbols"/>
              <a:buNone/>
            </a:pPr>
            <a:r>
              <a:rPr lang="ru-RU" dirty="0" smtClean="0">
                <a:solidFill>
                  <a:srgbClr val="FFFFFF"/>
                </a:solidFill>
              </a:rPr>
              <a:t>2445 </a:t>
            </a:r>
            <a:r>
              <a:rPr lang="ru-RU" dirty="0">
                <a:solidFill>
                  <a:srgbClr val="FFFFFF"/>
                </a:solidFill>
              </a:rPr>
              <a:t>гол.</a:t>
            </a:r>
            <a:endParaRPr lang="ru-RU" dirty="0"/>
          </a:p>
        </p:txBody>
      </p:sp>
    </p:spTree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Google Shape;480;p5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3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Табунное коневодство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86018" name="Google Shape;481;p52"/>
          <p:cNvSpPr txBox="1">
            <a:spLocks noGrp="1"/>
          </p:cNvSpPr>
          <p:nvPr>
            <p:ph type="body" idx="4294967295"/>
          </p:nvPr>
        </p:nvSpPr>
        <p:spPr>
          <a:xfrm>
            <a:off x="0" y="1125538"/>
            <a:ext cx="6265863" cy="790575"/>
          </a:xfrm>
        </p:spPr>
        <p:txBody>
          <a:bodyPr/>
          <a:lstStyle/>
          <a:p>
            <a:pPr marL="547688" indent="-411163" algn="ctr" eaLnBrk="1" hangingPunct="1">
              <a:buClr>
                <a:srgbClr val="F9F9F9"/>
              </a:buClr>
              <a:buSzPts val="1600"/>
              <a:buFont typeface="Noto Sans Symbols"/>
              <a:buNone/>
            </a:pPr>
            <a:r>
              <a:rPr lang="ru-RU" sz="2500" smtClean="0">
                <a:solidFill>
                  <a:srgbClr val="FFFFFF"/>
                </a:solidFill>
                <a:latin typeface="Arial" charset="0"/>
                <a:cs typeface="Arial" charset="0"/>
              </a:rPr>
              <a:t>        </a:t>
            </a:r>
            <a:r>
              <a:rPr lang="ru-RU" sz="2000" smtClean="0">
                <a:solidFill>
                  <a:srgbClr val="EEECE1"/>
                </a:solidFill>
                <a:latin typeface="Arial" charset="0"/>
                <a:cs typeface="Arial" charset="0"/>
              </a:rPr>
              <a:t>лошади буденовской породы: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spcBef>
                <a:spcPts val="400"/>
              </a:spcBef>
              <a:buClr>
                <a:srgbClr val="F9F9F9"/>
              </a:buClr>
              <a:buSzPts val="1300"/>
              <a:buFont typeface="Noto Sans Symbols"/>
              <a:buNone/>
            </a:pPr>
            <a:r>
              <a:rPr lang="ru-RU" sz="2000" smtClean="0">
                <a:solidFill>
                  <a:srgbClr val="FFFFFF"/>
                </a:solidFill>
                <a:latin typeface="Arial" charset="0"/>
                <a:cs typeface="Arial" charset="0"/>
              </a:rPr>
              <a:t>    </a:t>
            </a:r>
            <a:r>
              <a:rPr lang="ru-RU" sz="1800" smtClean="0">
                <a:solidFill>
                  <a:srgbClr val="FFFFFF"/>
                </a:solidFill>
                <a:latin typeface="Arial" charset="0"/>
                <a:cs typeface="Arial" charset="0"/>
              </a:rPr>
              <a:t>1 племрепродуктор  – СПК «Победа»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86019" name="Google Shape;482;p52"/>
          <p:cNvSpPr>
            <a:spLocks noChangeArrowheads="1"/>
          </p:cNvSpPr>
          <p:nvPr/>
        </p:nvSpPr>
        <p:spPr bwMode="auto">
          <a:xfrm>
            <a:off x="3130550" y="2346325"/>
            <a:ext cx="3241675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547688" indent="-411163">
              <a:buClr>
                <a:srgbClr val="F9F9F9"/>
              </a:buClr>
              <a:buSzPts val="900"/>
              <a:buFont typeface="Noto Sans Symbols"/>
              <a:buNone/>
            </a:pPr>
            <a:r>
              <a:rPr lang="ru-RU" dirty="0">
                <a:solidFill>
                  <a:srgbClr val="FFFFFF"/>
                </a:solidFill>
              </a:rPr>
              <a:t>Численность поголовья – </a:t>
            </a:r>
            <a:r>
              <a:rPr lang="ru-RU" dirty="0" smtClean="0">
                <a:solidFill>
                  <a:srgbClr val="FFFFFF"/>
                </a:solidFill>
              </a:rPr>
              <a:t>87 </a:t>
            </a:r>
            <a:r>
              <a:rPr lang="ru-RU" dirty="0">
                <a:solidFill>
                  <a:srgbClr val="FFFFFF"/>
                </a:solidFill>
              </a:rPr>
              <a:t>гол.</a:t>
            </a:r>
            <a:endParaRPr lang="ru-RU" dirty="0"/>
          </a:p>
          <a:p>
            <a:pPr marL="547688" indent="-411163">
              <a:spcBef>
                <a:spcPts val="275"/>
              </a:spcBef>
              <a:buClr>
                <a:srgbClr val="F9F9F9"/>
              </a:buClr>
              <a:buSzPts val="900"/>
              <a:buFont typeface="Noto Sans Symbols"/>
              <a:buNone/>
            </a:pPr>
            <a:r>
              <a:rPr lang="ru-RU" dirty="0">
                <a:solidFill>
                  <a:srgbClr val="FFFFFF"/>
                </a:solidFill>
              </a:rPr>
              <a:t>в т.ч. кобыл – </a:t>
            </a:r>
            <a:r>
              <a:rPr lang="ru-RU" dirty="0" smtClean="0">
                <a:solidFill>
                  <a:srgbClr val="FFFFFF"/>
                </a:solidFill>
              </a:rPr>
              <a:t>34 </a:t>
            </a:r>
            <a:r>
              <a:rPr lang="ru-RU" dirty="0">
                <a:solidFill>
                  <a:srgbClr val="FFFFFF"/>
                </a:solidFill>
              </a:rPr>
              <a:t>гол.</a:t>
            </a:r>
            <a:endParaRPr lang="ru-RU" dirty="0"/>
          </a:p>
        </p:txBody>
      </p:sp>
      <p:cxnSp>
        <p:nvCxnSpPr>
          <p:cNvPr id="86020" name="Google Shape;483;p52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86021" name="Google Shape;484;p52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Экономическое развитие</a:t>
            </a:r>
            <a:endParaRPr lang="ru-RU"/>
          </a:p>
        </p:txBody>
      </p:sp>
      <p:sp>
        <p:nvSpPr>
          <p:cNvPr id="86022" name="Google Shape;486;p52"/>
          <p:cNvSpPr>
            <a:spLocks noChangeArrowheads="1"/>
          </p:cNvSpPr>
          <p:nvPr/>
        </p:nvSpPr>
        <p:spPr bwMode="auto">
          <a:xfrm>
            <a:off x="1547813" y="4005263"/>
            <a:ext cx="611981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547688" indent="-411163" algn="ctr">
              <a:buClr>
                <a:srgbClr val="F9F9F9"/>
              </a:buClr>
              <a:buSzPts val="1300"/>
              <a:buFont typeface="Noto Sans Symbols"/>
              <a:buNone/>
            </a:pPr>
            <a:r>
              <a:rPr lang="ru-RU" sz="2000">
                <a:solidFill>
                  <a:srgbClr val="EEECE1"/>
                </a:solidFill>
              </a:rPr>
              <a:t>лошади забайкальской породы:</a:t>
            </a:r>
            <a:endParaRPr lang="ru-RU"/>
          </a:p>
          <a:p>
            <a:pPr marL="547688" indent="-411163"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>
                <a:solidFill>
                  <a:srgbClr val="FFFFFF"/>
                </a:solidFill>
              </a:rPr>
              <a:t>       2 племрепродуктора:    ПК «Догой»,  АКФ им. Ленина</a:t>
            </a:r>
            <a:endParaRPr lang="ru-RU"/>
          </a:p>
        </p:txBody>
      </p:sp>
      <p:pic>
        <p:nvPicPr>
          <p:cNvPr id="86023" name="Google Shape;487;p52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59563" y="4868863"/>
            <a:ext cx="2303462" cy="172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4" name="Google Shape;488;p52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4941888"/>
            <a:ext cx="2232025" cy="159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5" name="Google Shape;489;p52"/>
          <p:cNvSpPr>
            <a:spLocks noChangeArrowheads="1"/>
          </p:cNvSpPr>
          <p:nvPr/>
        </p:nvSpPr>
        <p:spPr bwMode="auto">
          <a:xfrm>
            <a:off x="2987675" y="5230813"/>
            <a:ext cx="3313113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547688" indent="-411163">
              <a:buClr>
                <a:srgbClr val="F9F9F9"/>
              </a:buClr>
              <a:buSzPts val="900"/>
              <a:buFont typeface="Noto Sans Symbols"/>
              <a:buNone/>
            </a:pPr>
            <a:r>
              <a:rPr lang="ru-RU" dirty="0">
                <a:solidFill>
                  <a:srgbClr val="FFFFFF"/>
                </a:solidFill>
              </a:rPr>
              <a:t>Численность поголовья – </a:t>
            </a:r>
            <a:r>
              <a:rPr lang="ru-RU" dirty="0" smtClean="0">
                <a:solidFill>
                  <a:srgbClr val="FFFFFF"/>
                </a:solidFill>
              </a:rPr>
              <a:t>824 </a:t>
            </a:r>
            <a:r>
              <a:rPr lang="ru-RU" dirty="0">
                <a:solidFill>
                  <a:srgbClr val="FFFFFF"/>
                </a:solidFill>
              </a:rPr>
              <a:t>гол.</a:t>
            </a:r>
            <a:endParaRPr lang="ru-RU" dirty="0"/>
          </a:p>
          <a:p>
            <a:pPr marL="547688" indent="-411163">
              <a:spcBef>
                <a:spcPts val="275"/>
              </a:spcBef>
              <a:buClr>
                <a:srgbClr val="F9F9F9"/>
              </a:buClr>
              <a:buSzPts val="900"/>
              <a:buFont typeface="Noto Sans Symbols"/>
              <a:buNone/>
            </a:pPr>
            <a:r>
              <a:rPr lang="ru-RU" dirty="0">
                <a:solidFill>
                  <a:srgbClr val="FFFFFF"/>
                </a:solidFill>
              </a:rPr>
              <a:t>в т.ч. кобыл – </a:t>
            </a:r>
            <a:r>
              <a:rPr lang="ru-RU" dirty="0" smtClean="0">
                <a:solidFill>
                  <a:srgbClr val="FFFFFF"/>
                </a:solidFill>
              </a:rPr>
              <a:t>406 </a:t>
            </a:r>
            <a:r>
              <a:rPr lang="ru-RU" dirty="0">
                <a:solidFill>
                  <a:srgbClr val="FFFFFF"/>
                </a:solidFill>
              </a:rPr>
              <a:t>гол.</a:t>
            </a:r>
            <a:endParaRPr lang="ru-RU" dirty="0"/>
          </a:p>
        </p:txBody>
      </p:sp>
      <p:pic>
        <p:nvPicPr>
          <p:cNvPr id="86026" name="Google Shape;490;p52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72225" y="2133600"/>
            <a:ext cx="2160588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7" name="Picture 17" descr="IMG_24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7663" y="2230438"/>
            <a:ext cx="2484437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Google Shape;495;p53"/>
          <p:cNvSpPr txBox="1">
            <a:spLocks noGrp="1"/>
          </p:cNvSpPr>
          <p:nvPr>
            <p:ph type="body" idx="1"/>
          </p:nvPr>
        </p:nvSpPr>
        <p:spPr>
          <a:xfrm>
            <a:off x="179388" y="333375"/>
            <a:ext cx="8856662" cy="2303463"/>
          </a:xfrm>
        </p:spPr>
        <p:txBody>
          <a:bodyPr/>
          <a:lstStyle/>
          <a:p>
            <a:pPr marL="547688" indent="-411163" algn="ctr" ea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F9F9F9"/>
              </a:buClr>
              <a:buSzPts val="1300"/>
              <a:buFont typeface="Noto Sans Symbols"/>
              <a:buNone/>
            </a:pPr>
            <a:r>
              <a:rPr lang="ru-RU" sz="20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 </a:t>
            </a:r>
            <a:r>
              <a:rPr lang="ru-RU" sz="3500" smtClean="0">
                <a:solidFill>
                  <a:srgbClr val="EEECE1"/>
                </a:solidFill>
                <a:latin typeface="Arial" charset="0"/>
                <a:cs typeface="Arial" charset="0"/>
              </a:rPr>
              <a:t>Верблюдоводство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F9F9F9"/>
              </a:buClr>
              <a:buSzPts val="1600"/>
              <a:buFont typeface="Noto Sans Symbols"/>
              <a:buNone/>
            </a:pPr>
            <a:r>
              <a:rPr lang="ru-RU" sz="2400" smtClean="0">
                <a:solidFill>
                  <a:srgbClr val="FFFFFF"/>
                </a:solidFill>
                <a:latin typeface="Arial" charset="0"/>
                <a:cs typeface="Arial" charset="0"/>
              </a:rPr>
              <a:t>верблюды монгольской породы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F9F9F9"/>
              </a:buClr>
              <a:buSzPts val="1600"/>
              <a:buFont typeface="Noto Sans Symbols"/>
              <a:buNone/>
            </a:pPr>
            <a:endParaRPr lang="ru-RU" sz="2400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marL="547688" indent="-411163" eaLnBrk="1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F9F9F9"/>
              </a:buClr>
              <a:buSzPts val="1300"/>
              <a:buFont typeface="Noto Sans Symbols"/>
              <a:buNone/>
            </a:pPr>
            <a:r>
              <a:rPr lang="ru-RU" sz="2000" smtClean="0">
                <a:solidFill>
                  <a:srgbClr val="FFFFFF"/>
                </a:solidFill>
                <a:latin typeface="Arial" charset="0"/>
                <a:cs typeface="Arial" charset="0"/>
              </a:rPr>
              <a:t>    1 племрепродуктор– 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F9F9F9"/>
              </a:buClr>
              <a:buSzPts val="1300"/>
              <a:buFont typeface="Noto Sans Symbols"/>
              <a:buNone/>
            </a:pPr>
            <a:r>
              <a:rPr lang="ru-RU" sz="2000" smtClean="0">
                <a:solidFill>
                  <a:srgbClr val="FFFFFF"/>
                </a:solidFill>
                <a:latin typeface="Arial" charset="0"/>
                <a:cs typeface="Arial" charset="0"/>
              </a:rPr>
              <a:t>                     АК «Сагаан-Уула»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88066" name="Google Shape;496;p53"/>
          <p:cNvSpPr>
            <a:spLocks noChangeArrowheads="1"/>
          </p:cNvSpPr>
          <p:nvPr/>
        </p:nvSpPr>
        <p:spPr bwMode="auto">
          <a:xfrm>
            <a:off x="468313" y="2492375"/>
            <a:ext cx="4679950" cy="75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547688" indent="-411163"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dirty="0">
                <a:solidFill>
                  <a:srgbClr val="FFFFFF"/>
                </a:solidFill>
              </a:rPr>
              <a:t>Численность поголовья – 41 гол.</a:t>
            </a:r>
            <a:endParaRPr lang="ru-RU" dirty="0"/>
          </a:p>
          <a:p>
            <a:pPr marL="547688" indent="-411163"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dirty="0">
                <a:solidFill>
                  <a:srgbClr val="FFFFFF"/>
                </a:solidFill>
              </a:rPr>
              <a:t>  в том числе </a:t>
            </a:r>
            <a:r>
              <a:rPr lang="ru-RU" sz="1800" dirty="0" err="1">
                <a:solidFill>
                  <a:srgbClr val="FFFFFF"/>
                </a:solidFill>
              </a:rPr>
              <a:t>верблюдоматки</a:t>
            </a:r>
            <a:r>
              <a:rPr lang="ru-RU" sz="1800" dirty="0">
                <a:solidFill>
                  <a:srgbClr val="FFFFFF"/>
                </a:solidFill>
              </a:rPr>
              <a:t> – </a:t>
            </a:r>
            <a:r>
              <a:rPr lang="ru-RU" sz="1800" dirty="0" smtClean="0">
                <a:solidFill>
                  <a:srgbClr val="FFFFFF"/>
                </a:solidFill>
              </a:rPr>
              <a:t>38 </a:t>
            </a:r>
            <a:r>
              <a:rPr lang="ru-RU" sz="1800" dirty="0">
                <a:solidFill>
                  <a:srgbClr val="FFFFFF"/>
                </a:solidFill>
              </a:rPr>
              <a:t>гол.</a:t>
            </a:r>
            <a:endParaRPr lang="ru-RU" dirty="0"/>
          </a:p>
        </p:txBody>
      </p:sp>
      <p:cxnSp>
        <p:nvCxnSpPr>
          <p:cNvPr id="88067" name="Google Shape;497;p53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88068" name="Google Shape;498;p53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Экономическое развитие</a:t>
            </a:r>
            <a:endParaRPr lang="ru-RU"/>
          </a:p>
        </p:txBody>
      </p:sp>
      <p:pic>
        <p:nvPicPr>
          <p:cNvPr id="88069" name="Google Shape;499;p53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263" y="2716213"/>
            <a:ext cx="3563937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0" name="Google Shape;500;p53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8" y="3627438"/>
            <a:ext cx="4037012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Google Shape;505;p5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Растениеводство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90114" name="Google Shape;506;p54"/>
          <p:cNvSpPr txBox="1">
            <a:spLocks noGrp="1"/>
          </p:cNvSpPr>
          <p:nvPr>
            <p:ph type="body" idx="1"/>
          </p:nvPr>
        </p:nvSpPr>
        <p:spPr>
          <a:xfrm>
            <a:off x="468313" y="1485900"/>
            <a:ext cx="4038600" cy="1727200"/>
          </a:xfrm>
        </p:spPr>
        <p:txBody>
          <a:bodyPr/>
          <a:lstStyle/>
          <a:p>
            <a:pPr marL="547688" indent="-411163" eaLnBrk="1" hangingPunct="1">
              <a:spcBef>
                <a:spcPct val="0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smtClean="0">
                <a:solidFill>
                  <a:srgbClr val="FFFFFF"/>
                </a:solidFill>
                <a:latin typeface="Arial" charset="0"/>
                <a:cs typeface="Arial" charset="0"/>
              </a:rPr>
              <a:t>Площадь с/х угодий – 413,9 тыс. га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smtClean="0">
                <a:solidFill>
                  <a:srgbClr val="FFFFFF"/>
                </a:solidFill>
                <a:latin typeface="Arial" charset="0"/>
                <a:cs typeface="Arial" charset="0"/>
              </a:rPr>
              <a:t>в том числе: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smtClean="0">
                <a:solidFill>
                  <a:srgbClr val="FFFFFF"/>
                </a:solidFill>
                <a:latin typeface="Arial" charset="0"/>
                <a:cs typeface="Arial" charset="0"/>
              </a:rPr>
              <a:t>пашни – 35,8 тыс. га;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smtClean="0">
                <a:solidFill>
                  <a:srgbClr val="FFFFFF"/>
                </a:solidFill>
                <a:latin typeface="Arial" charset="0"/>
                <a:cs typeface="Arial" charset="0"/>
              </a:rPr>
              <a:t>сенокосные угодья – 29,7 тыс. га;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smtClean="0">
                <a:solidFill>
                  <a:srgbClr val="FFFFFF"/>
                </a:solidFill>
                <a:latin typeface="Arial" charset="0"/>
                <a:cs typeface="Arial" charset="0"/>
              </a:rPr>
              <a:t>пастбища – 347,3 тыс. га.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pic>
        <p:nvPicPr>
          <p:cNvPr id="90115" name="Google Shape;507;p54"/>
          <p:cNvPicPr preferRelativeResize="0">
            <a:picLocks noGrp="1" noChangeAspect="1" noChangeArrowheads="1"/>
          </p:cNvPicPr>
          <p:nvPr>
            <p:ph type="body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556375" y="1196975"/>
            <a:ext cx="2460625" cy="1846263"/>
          </a:xfrm>
        </p:spPr>
      </p:pic>
      <p:graphicFrame>
        <p:nvGraphicFramePr>
          <p:cNvPr id="508" name="Google Shape;508;p54"/>
          <p:cNvGraphicFramePr>
            <a:graphicFrameLocks noGrp="1"/>
          </p:cNvGraphicFramePr>
          <p:nvPr/>
        </p:nvGraphicFramePr>
        <p:xfrm>
          <a:off x="323850" y="4076700"/>
          <a:ext cx="8424863" cy="2540280"/>
        </p:xfrm>
        <a:graphic>
          <a:graphicData uri="http://schemas.openxmlformats.org/drawingml/2006/table">
            <a:tbl>
              <a:tblPr/>
              <a:tblGrid>
                <a:gridCol w="1193800"/>
                <a:gridCol w="1809750"/>
                <a:gridCol w="1824038"/>
                <a:gridCol w="1749425"/>
                <a:gridCol w="1847850"/>
              </a:tblGrid>
              <a:tr h="334963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Валовой сбор и урожайность основных сельскохозяйственных культур</a:t>
                      </a:r>
                    </a:p>
                  </a:txBody>
                  <a:tcPr marL="91450" marR="91450" marT="45700" marB="45700" anchor="b" horzOverflow="overflow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4638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(в сельскохозяйственных организациях)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00" marB="45700" anchor="b" horzOverflow="overflow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Валовой сбор (в весе после доработки) - тонн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Средний сбор с одного гектара - центнеров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Зерновые культуры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Картофель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Зерновые культуры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Картофель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2018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10819,0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38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10,8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6,3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2019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2381,0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8,7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6,1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2020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2543,0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36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9,0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7,2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6258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12,5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10,3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4,5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cxnSp>
        <p:nvCxnSpPr>
          <p:cNvPr id="90165" name="Google Shape;510;p54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90166" name="Google Shape;511;p54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Экономическое развитие</a:t>
            </a:r>
            <a:endParaRPr lang="ru-RU"/>
          </a:p>
        </p:txBody>
      </p:sp>
      <p:pic>
        <p:nvPicPr>
          <p:cNvPr id="90168" name="Picture 56" descr="изображение_viber_2019-09-25_16-57-2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19550" y="2395538"/>
            <a:ext cx="2921000" cy="164306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Google Shape;516;p55"/>
          <p:cNvSpPr txBox="1"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Строительство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92162" name="Google Shape;517;p55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5BB75A50-B5D2-4B67-A20F-3F798243FD97}" type="slidenum">
              <a:rPr lang="ru-RU" smtClean="0"/>
              <a:pPr/>
              <a:t>35</a:t>
            </a:fld>
            <a:endParaRPr lang="ru-RU" smtClean="0"/>
          </a:p>
        </p:txBody>
      </p:sp>
      <p:cxnSp>
        <p:nvCxnSpPr>
          <p:cNvPr id="92163" name="Google Shape;518;p55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92164" name="Google Shape;519;p55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Экономическое развитие</a:t>
            </a:r>
            <a:endParaRPr lang="ru-RU"/>
          </a:p>
        </p:txBody>
      </p:sp>
      <p:sp>
        <p:nvSpPr>
          <p:cNvPr id="92165" name="Google Shape;520;p55"/>
          <p:cNvSpPr txBox="1">
            <a:spLocks noChangeArrowheads="1"/>
          </p:cNvSpPr>
          <p:nvPr/>
        </p:nvSpPr>
        <p:spPr bwMode="auto">
          <a:xfrm>
            <a:off x="500063" y="1158875"/>
            <a:ext cx="8001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ru-RU" b="1" dirty="0">
                <a:solidFill>
                  <a:srgbClr val="FFFFFF"/>
                </a:solidFill>
              </a:rPr>
              <a:t>Основными предприятиями, осуществляющим строительные и ремонтные работы на территории муниципального района «</a:t>
            </a:r>
            <a:r>
              <a:rPr lang="ru-RU" b="1" dirty="0" err="1">
                <a:solidFill>
                  <a:srgbClr val="FFFFFF"/>
                </a:solidFill>
              </a:rPr>
              <a:t>Могойтуйский</a:t>
            </a:r>
            <a:r>
              <a:rPr lang="ru-RU" b="1" dirty="0">
                <a:solidFill>
                  <a:srgbClr val="FFFFFF"/>
                </a:solidFill>
              </a:rPr>
              <a:t>» район»,  являются ООО «</a:t>
            </a:r>
            <a:r>
              <a:rPr lang="ru-RU" b="1" dirty="0" err="1">
                <a:solidFill>
                  <a:srgbClr val="FFFFFF"/>
                </a:solidFill>
              </a:rPr>
              <a:t>Тубаир</a:t>
            </a:r>
            <a:r>
              <a:rPr lang="ru-RU" b="1" dirty="0">
                <a:solidFill>
                  <a:srgbClr val="FFFFFF"/>
                </a:solidFill>
              </a:rPr>
              <a:t>», ООО «ТЭС», ООО «</a:t>
            </a:r>
            <a:r>
              <a:rPr lang="ru-RU" b="1" dirty="0" err="1">
                <a:solidFill>
                  <a:srgbClr val="FFFFFF"/>
                </a:solidFill>
              </a:rPr>
              <a:t>Могойтуйская</a:t>
            </a:r>
            <a:r>
              <a:rPr lang="ru-RU" b="1" dirty="0">
                <a:solidFill>
                  <a:srgbClr val="FFFFFF"/>
                </a:solidFill>
              </a:rPr>
              <a:t> строительная компания» и т.д.</a:t>
            </a:r>
            <a:endParaRPr lang="ru-RU" dirty="0">
              <a:solidFill>
                <a:srgbClr val="FFFFFF"/>
              </a:solidFill>
            </a:endParaRPr>
          </a:p>
        </p:txBody>
      </p:sp>
      <p:graphicFrame>
        <p:nvGraphicFramePr>
          <p:cNvPr id="92186" name="Group 26"/>
          <p:cNvGraphicFramePr>
            <a:graphicFrameLocks noGrp="1"/>
          </p:cNvGraphicFramePr>
          <p:nvPr/>
        </p:nvGraphicFramePr>
        <p:xfrm>
          <a:off x="395288" y="2378075"/>
          <a:ext cx="8429625" cy="1190625"/>
        </p:xfrm>
        <a:graphic>
          <a:graphicData uri="http://schemas.openxmlformats.org/drawingml/2006/table">
            <a:tbl>
              <a:tblPr/>
              <a:tblGrid>
                <a:gridCol w="6378575"/>
                <a:gridCol w="2051050"/>
              </a:tblGrid>
              <a:tr h="549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5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Объем работ, выполненных по договорам строительного подряда – всего, млн. </a:t>
                      </a:r>
                      <a:r>
                        <a:rPr kumimoji="0" lang="ru-RU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руб</a:t>
                      </a:r>
                      <a:endParaRPr kumimoji="0" lang="ru-R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500"/>
                        <a:buFont typeface="Times New Roman" pitchFamily="18" charset="0"/>
                        <a:buNone/>
                        <a:tabLst/>
                      </a:pP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5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Arial" charset="0"/>
                        </a:rPr>
                        <a:t>1296,5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0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5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Ввод в действие жилых домов, кв.м.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5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Arial" charset="0"/>
                        </a:rPr>
                        <a:t>56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</a:tr>
              <a:tr h="320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5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   в том числе населением за свой счет и с помощью кредитов, кв.м.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5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615,8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2180" name="Google Shape;522;p55"/>
          <p:cNvSpPr txBox="1">
            <a:spLocks noChangeArrowheads="1"/>
          </p:cNvSpPr>
          <p:nvPr/>
        </p:nvSpPr>
        <p:spPr bwMode="auto">
          <a:xfrm>
            <a:off x="1093788" y="1989138"/>
            <a:ext cx="67151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600" b="1" dirty="0">
                <a:solidFill>
                  <a:srgbClr val="FFFFFF"/>
                </a:solidFill>
              </a:rPr>
              <a:t>Объемы строительства (за </a:t>
            </a:r>
            <a:r>
              <a:rPr lang="ru-RU" sz="1600" b="1" dirty="0" smtClean="0">
                <a:solidFill>
                  <a:srgbClr val="FFFFFF"/>
                </a:solidFill>
              </a:rPr>
              <a:t>2021 </a:t>
            </a:r>
            <a:r>
              <a:rPr lang="ru-RU" sz="1600" b="1" dirty="0">
                <a:solidFill>
                  <a:srgbClr val="FFFFFF"/>
                </a:solidFill>
              </a:rPr>
              <a:t>год), кв. м</a:t>
            </a:r>
            <a:endParaRPr lang="ru-RU" dirty="0"/>
          </a:p>
        </p:txBody>
      </p:sp>
      <p:pic>
        <p:nvPicPr>
          <p:cNvPr id="92181" name="Picture 28" descr="стоянка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0200" y="3741738"/>
            <a:ext cx="4270375" cy="293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2" name="Picture 29" descr="овчарня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52963" y="3752850"/>
            <a:ext cx="4065587" cy="288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Google Shape;531;p56"/>
          <p:cNvSpPr txBox="1"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Жилищные программы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94210" name="Google Shape;532;p56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1050BA30-78F1-4EFC-8C15-6C9EAC33419D}" type="slidenum">
              <a:rPr lang="ru-RU" smtClean="0"/>
              <a:pPr/>
              <a:t>36</a:t>
            </a:fld>
            <a:endParaRPr lang="ru-RU" smtClean="0"/>
          </a:p>
        </p:txBody>
      </p:sp>
      <p:cxnSp>
        <p:nvCxnSpPr>
          <p:cNvPr id="94211" name="Google Shape;533;p56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94212" name="Google Shape;534;p56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Экономическое развитие</a:t>
            </a:r>
            <a:endParaRPr lang="ru-RU"/>
          </a:p>
        </p:txBody>
      </p:sp>
      <p:sp>
        <p:nvSpPr>
          <p:cNvPr id="94213" name="Google Shape;535;p56"/>
          <p:cNvSpPr>
            <a:spLocks noChangeArrowheads="1"/>
          </p:cNvSpPr>
          <p:nvPr/>
        </p:nvSpPr>
        <p:spPr bwMode="auto">
          <a:xfrm>
            <a:off x="6300788" y="1196975"/>
            <a:ext cx="2159000" cy="107950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</a:gdLst>
            <a:ahLst/>
            <a:cxnLst/>
            <a:rect l="T0" t="T1" r="T2" b="T3"/>
            <a:pathLst>
              <a:path w="21600" h="21600" extrusionOk="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2F5E76"/>
              </a:gs>
              <a:gs pos="50000">
                <a:srgbClr val="66CCFF"/>
              </a:gs>
              <a:gs pos="100000">
                <a:srgbClr val="2F5E76"/>
              </a:gs>
            </a:gsLst>
            <a:lin ang="2700000"/>
          </a:gradFill>
          <a:ln w="9525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2000">
              <a:solidFill>
                <a:srgbClr val="FFFFFF"/>
              </a:solidFill>
            </a:endParaRPr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2000">
                <a:solidFill>
                  <a:srgbClr val="17365D"/>
                </a:solidFill>
              </a:rPr>
              <a:t>Построено</a:t>
            </a:r>
            <a:endParaRPr lang="ru-RU"/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2000">
                <a:solidFill>
                  <a:srgbClr val="17365D"/>
                </a:solidFill>
              </a:rPr>
              <a:t> – 15 жилых</a:t>
            </a:r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2000">
                <a:solidFill>
                  <a:srgbClr val="17365D"/>
                </a:solidFill>
              </a:rPr>
              <a:t> домов</a:t>
            </a:r>
            <a:endParaRPr lang="ru-RU"/>
          </a:p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2000">
              <a:solidFill>
                <a:srgbClr val="FFFFFF"/>
              </a:solidFill>
            </a:endParaRPr>
          </a:p>
        </p:txBody>
      </p:sp>
      <p:cxnSp>
        <p:nvCxnSpPr>
          <p:cNvPr id="94214" name="Google Shape;536;p56"/>
          <p:cNvCxnSpPr>
            <a:cxnSpLocks noChangeShapeType="1"/>
          </p:cNvCxnSpPr>
          <p:nvPr/>
        </p:nvCxnSpPr>
        <p:spPr bwMode="auto">
          <a:xfrm>
            <a:off x="7451725" y="2276475"/>
            <a:ext cx="0" cy="244475"/>
          </a:xfrm>
          <a:prstGeom prst="straightConnector1">
            <a:avLst/>
          </a:prstGeom>
          <a:noFill/>
          <a:ln w="9525">
            <a:solidFill>
              <a:srgbClr val="DAE5F1"/>
            </a:solidFill>
            <a:round/>
            <a:headEnd type="none" w="sm" len="sm"/>
            <a:tailEnd type="stealth" w="med" len="med"/>
          </a:ln>
        </p:spPr>
      </p:cxnSp>
      <p:sp>
        <p:nvSpPr>
          <p:cNvPr id="94215" name="Google Shape;537;p56"/>
          <p:cNvSpPr>
            <a:spLocks noChangeArrowheads="1"/>
          </p:cNvSpPr>
          <p:nvPr/>
        </p:nvSpPr>
        <p:spPr bwMode="auto">
          <a:xfrm>
            <a:off x="6481763" y="2520950"/>
            <a:ext cx="2090737" cy="1123950"/>
          </a:xfrm>
          <a:prstGeom prst="ellipse">
            <a:avLst/>
          </a:prstGeom>
          <a:gradFill rotWithShape="0">
            <a:gsLst>
              <a:gs pos="0">
                <a:srgbClr val="3A9964"/>
              </a:gs>
              <a:gs pos="50000">
                <a:srgbClr val="56DD91"/>
              </a:gs>
              <a:gs pos="100000">
                <a:srgbClr val="67FFAE"/>
              </a:gs>
            </a:gsLst>
            <a:lin ang="10800000"/>
          </a:gradFill>
          <a:ln w="9525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2000">
              <a:solidFill>
                <a:srgbClr val="FFFFFF"/>
              </a:solidFill>
            </a:endParaRPr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2200">
                <a:solidFill>
                  <a:srgbClr val="17365D"/>
                </a:solidFill>
              </a:rPr>
              <a:t>11,0543 </a:t>
            </a:r>
            <a:endParaRPr lang="ru-RU"/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2000">
                <a:solidFill>
                  <a:srgbClr val="17365D"/>
                </a:solidFill>
              </a:rPr>
              <a:t>млн.руб.</a:t>
            </a:r>
            <a:endParaRPr lang="ru-RU"/>
          </a:p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94216" name="Google Shape;538;p56"/>
          <p:cNvSpPr>
            <a:spLocks noChangeArrowheads="1"/>
          </p:cNvSpPr>
          <p:nvPr/>
        </p:nvSpPr>
        <p:spPr bwMode="auto">
          <a:xfrm>
            <a:off x="5075238" y="3860800"/>
            <a:ext cx="1512887" cy="720725"/>
          </a:xfrm>
          <a:prstGeom prst="ellipse">
            <a:avLst/>
          </a:prstGeom>
          <a:gradFill rotWithShape="0">
            <a:gsLst>
              <a:gs pos="0">
                <a:srgbClr val="AFEFD5"/>
              </a:gs>
              <a:gs pos="100000">
                <a:srgbClr val="516F63"/>
              </a:gs>
            </a:gsLst>
            <a:lin ang="5400000"/>
          </a:gradFill>
          <a:ln w="9525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2000">
              <a:solidFill>
                <a:srgbClr val="FFFFFF"/>
              </a:solidFill>
            </a:endParaRPr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2000">
                <a:solidFill>
                  <a:srgbClr val="17365D"/>
                </a:solidFill>
              </a:rPr>
              <a:t>ФБ – 4,05 </a:t>
            </a:r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800">
                <a:solidFill>
                  <a:srgbClr val="17365D"/>
                </a:solidFill>
              </a:rPr>
              <a:t>млн. руб.</a:t>
            </a:r>
            <a:endParaRPr lang="ru-RU"/>
          </a:p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94217" name="Google Shape;539;p56"/>
          <p:cNvSpPr>
            <a:spLocks noChangeArrowheads="1"/>
          </p:cNvSpPr>
          <p:nvPr/>
        </p:nvSpPr>
        <p:spPr bwMode="auto">
          <a:xfrm>
            <a:off x="5508625" y="4652963"/>
            <a:ext cx="1584325" cy="720725"/>
          </a:xfrm>
          <a:prstGeom prst="ellipse">
            <a:avLst/>
          </a:prstGeom>
          <a:gradFill rotWithShape="0">
            <a:gsLst>
              <a:gs pos="0">
                <a:srgbClr val="AFEFD5"/>
              </a:gs>
              <a:gs pos="100000">
                <a:srgbClr val="516F63"/>
              </a:gs>
            </a:gsLst>
            <a:lin ang="5400000"/>
          </a:gradFill>
          <a:ln w="9525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2000">
              <a:solidFill>
                <a:srgbClr val="FFFFFF"/>
              </a:solidFill>
            </a:endParaRPr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2000">
                <a:solidFill>
                  <a:srgbClr val="17365D"/>
                </a:solidFill>
              </a:rPr>
              <a:t>КБ – 2,33 </a:t>
            </a:r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800">
                <a:solidFill>
                  <a:srgbClr val="17365D"/>
                </a:solidFill>
              </a:rPr>
              <a:t>млн. руб.</a:t>
            </a:r>
            <a:endParaRPr lang="ru-RU"/>
          </a:p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94218" name="Google Shape;540;p56"/>
          <p:cNvSpPr>
            <a:spLocks noChangeArrowheads="1"/>
          </p:cNvSpPr>
          <p:nvPr/>
        </p:nvSpPr>
        <p:spPr bwMode="auto">
          <a:xfrm>
            <a:off x="6588125" y="5192713"/>
            <a:ext cx="2293938" cy="1189037"/>
          </a:xfrm>
          <a:prstGeom prst="ellipse">
            <a:avLst/>
          </a:prstGeom>
          <a:gradFill rotWithShape="0">
            <a:gsLst>
              <a:gs pos="0">
                <a:srgbClr val="AFEFD5"/>
              </a:gs>
              <a:gs pos="100000">
                <a:srgbClr val="516F63"/>
              </a:gs>
            </a:gsLst>
            <a:lin ang="5400000"/>
          </a:gradFill>
          <a:ln w="9525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2000">
              <a:solidFill>
                <a:srgbClr val="FFFFFF"/>
              </a:solidFill>
            </a:endParaRPr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800">
                <a:solidFill>
                  <a:srgbClr val="17365D"/>
                </a:solidFill>
              </a:rPr>
              <a:t>Средства </a:t>
            </a:r>
            <a:endParaRPr lang="ru-RU"/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800">
                <a:solidFill>
                  <a:srgbClr val="17365D"/>
                </a:solidFill>
              </a:rPr>
              <a:t>застройщиков </a:t>
            </a:r>
            <a:r>
              <a:rPr lang="ru-RU" sz="2000">
                <a:solidFill>
                  <a:srgbClr val="17365D"/>
                </a:solidFill>
              </a:rPr>
              <a:t>– 4,7</a:t>
            </a:r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800">
                <a:solidFill>
                  <a:srgbClr val="17365D"/>
                </a:solidFill>
              </a:rPr>
              <a:t>млн.руб.</a:t>
            </a:r>
            <a:endParaRPr lang="ru-RU"/>
          </a:p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94219" name="Google Shape;541;p56"/>
          <p:cNvSpPr>
            <a:spLocks noChangeArrowheads="1"/>
          </p:cNvSpPr>
          <p:nvPr/>
        </p:nvSpPr>
        <p:spPr bwMode="auto">
          <a:xfrm>
            <a:off x="7380288" y="3933825"/>
            <a:ext cx="1501775" cy="790575"/>
          </a:xfrm>
          <a:prstGeom prst="ellipse">
            <a:avLst/>
          </a:prstGeom>
          <a:gradFill rotWithShape="0">
            <a:gsLst>
              <a:gs pos="0">
                <a:srgbClr val="AFEFD5"/>
              </a:gs>
              <a:gs pos="100000">
                <a:srgbClr val="516F63"/>
              </a:gs>
            </a:gsLst>
            <a:lin ang="5400000"/>
          </a:gradFill>
          <a:ln w="9525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2000">
              <a:solidFill>
                <a:srgbClr val="FFFFFF"/>
              </a:solidFill>
            </a:endParaRPr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2000">
                <a:solidFill>
                  <a:srgbClr val="17365D"/>
                </a:solidFill>
              </a:rPr>
              <a:t>МБ – 0,71</a:t>
            </a:r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800">
                <a:solidFill>
                  <a:srgbClr val="17365D"/>
                </a:solidFill>
              </a:rPr>
              <a:t> млн.руб.</a:t>
            </a:r>
            <a:endParaRPr lang="ru-RU"/>
          </a:p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1800">
              <a:solidFill>
                <a:srgbClr val="17365D"/>
              </a:solidFill>
            </a:endParaRPr>
          </a:p>
        </p:txBody>
      </p:sp>
      <p:cxnSp>
        <p:nvCxnSpPr>
          <p:cNvPr id="94220" name="Google Shape;542;p56"/>
          <p:cNvCxnSpPr>
            <a:cxnSpLocks noChangeShapeType="1"/>
          </p:cNvCxnSpPr>
          <p:nvPr/>
        </p:nvCxnSpPr>
        <p:spPr bwMode="auto">
          <a:xfrm flipH="1">
            <a:off x="6156325" y="3357563"/>
            <a:ext cx="431800" cy="503237"/>
          </a:xfrm>
          <a:prstGeom prst="straightConnector1">
            <a:avLst/>
          </a:prstGeom>
          <a:noFill/>
          <a:ln w="9525">
            <a:solidFill>
              <a:srgbClr val="DAE5F1"/>
            </a:solidFill>
            <a:round/>
            <a:headEnd type="none" w="sm" len="sm"/>
            <a:tailEnd type="stealth" w="med" len="med"/>
          </a:ln>
        </p:spPr>
      </p:cxnSp>
      <p:cxnSp>
        <p:nvCxnSpPr>
          <p:cNvPr id="94221" name="Google Shape;543;p56"/>
          <p:cNvCxnSpPr>
            <a:cxnSpLocks noChangeShapeType="1"/>
          </p:cNvCxnSpPr>
          <p:nvPr/>
        </p:nvCxnSpPr>
        <p:spPr bwMode="auto">
          <a:xfrm flipH="1">
            <a:off x="6481763" y="3573463"/>
            <a:ext cx="466725" cy="1079500"/>
          </a:xfrm>
          <a:prstGeom prst="straightConnector1">
            <a:avLst/>
          </a:prstGeom>
          <a:noFill/>
          <a:ln w="9525">
            <a:solidFill>
              <a:srgbClr val="DAE5F1"/>
            </a:solidFill>
            <a:round/>
            <a:headEnd type="none" w="sm" len="sm"/>
            <a:tailEnd type="stealth" w="med" len="med"/>
          </a:ln>
        </p:spPr>
      </p:cxnSp>
      <p:cxnSp>
        <p:nvCxnSpPr>
          <p:cNvPr id="94222" name="Google Shape;544;p56"/>
          <p:cNvCxnSpPr>
            <a:cxnSpLocks noChangeShapeType="1"/>
          </p:cNvCxnSpPr>
          <p:nvPr/>
        </p:nvCxnSpPr>
        <p:spPr bwMode="auto">
          <a:xfrm>
            <a:off x="7308850" y="3649663"/>
            <a:ext cx="0" cy="1543050"/>
          </a:xfrm>
          <a:prstGeom prst="straightConnector1">
            <a:avLst/>
          </a:prstGeom>
          <a:noFill/>
          <a:ln w="9525">
            <a:solidFill>
              <a:srgbClr val="DAE5F1"/>
            </a:solidFill>
            <a:round/>
            <a:headEnd type="none" w="sm" len="sm"/>
            <a:tailEnd type="stealth" w="med" len="med"/>
          </a:ln>
        </p:spPr>
      </p:cxnSp>
      <p:cxnSp>
        <p:nvCxnSpPr>
          <p:cNvPr id="94223" name="Google Shape;545;p56"/>
          <p:cNvCxnSpPr>
            <a:cxnSpLocks noChangeShapeType="1"/>
          </p:cNvCxnSpPr>
          <p:nvPr/>
        </p:nvCxnSpPr>
        <p:spPr bwMode="auto">
          <a:xfrm>
            <a:off x="7956550" y="3579813"/>
            <a:ext cx="71438" cy="354012"/>
          </a:xfrm>
          <a:prstGeom prst="straightConnector1">
            <a:avLst/>
          </a:prstGeom>
          <a:noFill/>
          <a:ln w="9525">
            <a:solidFill>
              <a:srgbClr val="DAE5F1"/>
            </a:solidFill>
            <a:round/>
            <a:headEnd type="none" w="sm" len="sm"/>
            <a:tailEnd type="stealth" w="med" len="med"/>
          </a:ln>
        </p:spPr>
      </p:cxnSp>
      <p:grpSp>
        <p:nvGrpSpPr>
          <p:cNvPr id="546" name="Google Shape;546;p56"/>
          <p:cNvGrpSpPr>
            <a:grpSpLocks/>
          </p:cNvGrpSpPr>
          <p:nvPr/>
        </p:nvGrpSpPr>
        <p:grpSpPr bwMode="auto">
          <a:xfrm>
            <a:off x="395288" y="4652963"/>
            <a:ext cx="4679950" cy="2016125"/>
            <a:chOff x="385" y="3158"/>
            <a:chExt cx="2676" cy="1043"/>
          </a:xfrm>
        </p:grpSpPr>
        <p:sp>
          <p:nvSpPr>
            <p:cNvPr id="94227" name="Google Shape;547;p56"/>
            <p:cNvSpPr>
              <a:spLocks noChangeArrowheads="1"/>
            </p:cNvSpPr>
            <p:nvPr/>
          </p:nvSpPr>
          <p:spPr bwMode="auto">
            <a:xfrm>
              <a:off x="385" y="3158"/>
              <a:ext cx="2676" cy="1043"/>
            </a:xfrm>
            <a:prstGeom prst="flowChartAlternateProcess">
              <a:avLst/>
            </a:prstGeom>
            <a:solidFill>
              <a:srgbClr val="F2D995"/>
            </a:solidFill>
            <a:ln w="9525">
              <a:solidFill>
                <a:srgbClr val="701E1A"/>
              </a:solidFill>
              <a:miter lim="800000"/>
              <a:headEnd type="none" w="sm" len="sm"/>
              <a:tailEnd type="none" w="sm" len="sm"/>
            </a:ln>
          </p:spPr>
          <p:txBody>
            <a:bodyPr lIns="91425" tIns="45700" rIns="91425" bIns="45700" anchor="ctr"/>
            <a:lstStyle/>
            <a:p>
              <a:pPr>
                <a:buClr>
                  <a:srgbClr val="000000"/>
                </a:buClr>
                <a:buFont typeface="Arial" charset="0"/>
                <a:buNone/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pic>
          <p:nvPicPr>
            <p:cNvPr id="94228" name="Google Shape;548;p56"/>
            <p:cNvPicPr preferRelativeResize="0"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21" y="3249"/>
              <a:ext cx="1134" cy="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4229" name="Google Shape;549;p56"/>
            <p:cNvPicPr preferRelativeResize="0"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791" y="3249"/>
              <a:ext cx="1134" cy="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50" name="Google Shape;550;p56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80975" y="271463"/>
            <a:ext cx="6011863" cy="498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4226" name="Google Shape;551;p56"/>
          <p:cNvCxnSpPr>
            <a:cxnSpLocks noChangeShapeType="1"/>
          </p:cNvCxnSpPr>
          <p:nvPr/>
        </p:nvCxnSpPr>
        <p:spPr bwMode="auto">
          <a:xfrm flipH="1">
            <a:off x="1476375" y="3500438"/>
            <a:ext cx="431800" cy="257175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Google Shape;556;p57"/>
          <p:cNvSpPr txBox="1">
            <a:spLocks noGrp="1"/>
          </p:cNvSpPr>
          <p:nvPr>
            <p:ph type="title"/>
          </p:nvPr>
        </p:nvSpPr>
        <p:spPr>
          <a:xfrm>
            <a:off x="457200" y="414338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0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Реализация Указа Президента РФ</a:t>
            </a:r>
            <a:br>
              <a:rPr lang="ru-RU" sz="3000" b="1" smtClean="0">
                <a:solidFill>
                  <a:srgbClr val="EEECE1"/>
                </a:solidFill>
                <a:latin typeface="Arial" charset="0"/>
                <a:cs typeface="Arial" charset="0"/>
              </a:rPr>
            </a:br>
            <a:r>
              <a:rPr lang="ru-RU" sz="30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по обеспечению земельными участками льготных категорий граждан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557" name="Google Shape;557;p57"/>
          <p:cNvGraphicFramePr>
            <a:graphicFrameLocks noGrp="1"/>
          </p:cNvGraphicFramePr>
          <p:nvPr/>
        </p:nvGraphicFramePr>
        <p:xfrm>
          <a:off x="611188" y="2060575"/>
          <a:ext cx="7993062" cy="4178301"/>
        </p:xfrm>
        <a:graphic>
          <a:graphicData uri="http://schemas.openxmlformats.org/drawingml/2006/table">
            <a:tbl>
              <a:tblPr/>
              <a:tblGrid>
                <a:gridCol w="4924425"/>
                <a:gridCol w="998537"/>
                <a:gridCol w="1071563"/>
                <a:gridCol w="998537"/>
              </a:tblGrid>
              <a:tr h="73977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900"/>
                        <a:buFont typeface="Arial" charset="0"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Льготные категории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9CCFF"/>
                        </a:gs>
                        <a:gs pos="100000">
                          <a:srgbClr val="6B8FB3"/>
                        </a:gs>
                      </a:gsLst>
                      <a:lin ang="5400000"/>
                    </a:gra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900"/>
                        <a:buFont typeface="Arial" charset="0"/>
                        <a:buNone/>
                        <a:tabLst/>
                      </a:pPr>
                      <a:r>
                        <a:rPr kumimoji="0" lang="ru-RU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Предоставлено земельных участков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9CCFF"/>
                        </a:gs>
                        <a:gs pos="100000">
                          <a:srgbClr val="6B8FB3"/>
                        </a:gs>
                      </a:gsLst>
                      <a:lin ang="540000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52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900"/>
                        <a:buFont typeface="Arial" charset="0"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2019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9CCFF"/>
                        </a:gs>
                        <a:gs pos="100000">
                          <a:srgbClr val="6B8FB3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900"/>
                        <a:buFont typeface="Arial" charset="0"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9CCFF"/>
                        </a:gs>
                        <a:gs pos="100000">
                          <a:srgbClr val="6B8FB3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900"/>
                        <a:buFont typeface="Arial" charset="0"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2021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9CCFF"/>
                        </a:gs>
                        <a:gs pos="100000">
                          <a:srgbClr val="6B8FB3"/>
                        </a:gs>
                      </a:gsLst>
                      <a:lin ang="5400000"/>
                    </a:gradFill>
                  </a:tcPr>
                </a:tc>
              </a:tr>
              <a:tr h="711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Гражданин, имеющий 3 и более детей в возрасте до 18 лет</a:t>
                      </a: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16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16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6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Молодые семьи, признанные нуждающимися в жилом помещении</a:t>
                      </a: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D6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D6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D6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D6DE"/>
                    </a:solidFill>
                  </a:tcPr>
                </a:tc>
              </a:tr>
              <a:tr h="666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Гражданин, признанный нуждающимся в жилом помещении</a:t>
                      </a: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8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Дети-инвалиды</a:t>
                      </a: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D6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D6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D6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D6DE"/>
                    </a:solidFill>
                  </a:tcPr>
                </a:tc>
              </a:tr>
              <a:tr h="500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Итого:</a:t>
                      </a: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900"/>
                        <a:buFont typeface="Arial" charset="0"/>
                        <a:buNone/>
                        <a:tabLst/>
                      </a:pP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13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Google Shape;562;p58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Малый и средний бизнес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98306" name="Google Shape;563;p58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9913" y="2347913"/>
            <a:ext cx="8004175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07" name="Google Shape;564;p58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86421DB0-9D6D-48AC-8119-166AFEF38B7A}" type="slidenum">
              <a:rPr lang="ru-RU" smtClean="0"/>
              <a:pPr/>
              <a:t>38</a:t>
            </a:fld>
            <a:endParaRPr lang="ru-RU" smtClean="0"/>
          </a:p>
        </p:txBody>
      </p:sp>
      <p:sp>
        <p:nvSpPr>
          <p:cNvPr id="98308" name="Google Shape;565;p58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Экономическое развитие</a:t>
            </a:r>
            <a:endParaRPr lang="ru-RU"/>
          </a:p>
        </p:txBody>
      </p:sp>
      <p:cxnSp>
        <p:nvCxnSpPr>
          <p:cNvPr id="98309" name="Google Shape;566;p58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98310" name="Google Shape;567;p58"/>
          <p:cNvSpPr txBox="1">
            <a:spLocks noChangeArrowheads="1"/>
          </p:cNvSpPr>
          <p:nvPr/>
        </p:nvSpPr>
        <p:spPr bwMode="auto">
          <a:xfrm>
            <a:off x="1428750" y="1263650"/>
            <a:ext cx="6143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FFFFF"/>
                </a:solidFill>
              </a:rPr>
              <a:t>Структура видов экономической деятельности субъектов малого предпринимательства</a:t>
            </a:r>
            <a:endParaRPr lang="ru-RU"/>
          </a:p>
        </p:txBody>
      </p:sp>
      <p:sp>
        <p:nvSpPr>
          <p:cNvPr id="98311" name="Google Shape;568;p58"/>
          <p:cNvSpPr txBox="1">
            <a:spLocks noChangeArrowheads="1"/>
          </p:cNvSpPr>
          <p:nvPr/>
        </p:nvSpPr>
        <p:spPr bwMode="auto">
          <a:xfrm>
            <a:off x="352425" y="5805488"/>
            <a:ext cx="85407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FFFFF"/>
                </a:solidFill>
              </a:rPr>
              <a:t>Доминирующей сферой деятельности субъектов малого предпринимательства в районе остается торговля</a:t>
            </a:r>
            <a:endParaRPr lang="ru-RU"/>
          </a:p>
        </p:txBody>
      </p:sp>
    </p:spTree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Google Shape;583;p60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4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Поддержка малого предпринимательства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02402" name="Google Shape;584;p60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3214F96A-0116-45E9-BB2A-4D83E311E9BE}" type="slidenum">
              <a:rPr lang="ru-RU" smtClean="0"/>
              <a:pPr/>
              <a:t>39</a:t>
            </a:fld>
            <a:endParaRPr lang="ru-RU" smtClean="0"/>
          </a:p>
        </p:txBody>
      </p:sp>
      <p:sp>
        <p:nvSpPr>
          <p:cNvPr id="102403" name="Google Shape;585;p60"/>
          <p:cNvSpPr txBox="1">
            <a:spLocks noGrp="1"/>
          </p:cNvSpPr>
          <p:nvPr>
            <p:ph type="body" idx="4294967295"/>
          </p:nvPr>
        </p:nvSpPr>
        <p:spPr>
          <a:xfrm>
            <a:off x="346075" y="1628775"/>
            <a:ext cx="8329613" cy="4679950"/>
          </a:xfrm>
        </p:spPr>
        <p:txBody>
          <a:bodyPr/>
          <a:lstStyle/>
          <a:p>
            <a:pPr marL="73025" indent="0" algn="just" eaLnBrk="1" hangingPunct="1">
              <a:lnSpc>
                <a:spcPct val="80000"/>
              </a:lnSpc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На территории муниципального района «Могойтуйский район» действует </a:t>
            </a:r>
            <a:r>
              <a:rPr lang="ru-RU" sz="1600" u="sng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муниципальная программа «Поддержка и развитие малого предпринимательства в муниципальном районе «Могойтуйский район» на 2020 -2022 гг.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algn="ctr" eaLnBrk="1" hangingPunct="1">
              <a:lnSpc>
                <a:spcPct val="8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endParaRPr lang="ru-RU" sz="16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algn="ctr" eaLnBrk="1" hangingPunct="1">
              <a:lnSpc>
                <a:spcPct val="8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Инфраструктура поддержки малого предпринимательства: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eaLnBrk="1" hangingPunct="1">
              <a:lnSpc>
                <a:spcPct val="8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- Фонд поддержки малого предпринимательства муниципального района «</a:t>
            </a:r>
            <a:r>
              <a:rPr lang="ru-RU" sz="16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Могойтуйский</a:t>
            </a:r>
            <a:r>
              <a:rPr lang="ru-RU" sz="1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район»;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eaLnBrk="1" hangingPunct="1">
              <a:lnSpc>
                <a:spcPct val="8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Times New Roman" pitchFamily="18" charset="0"/>
              <a:buNone/>
            </a:pPr>
            <a:r>
              <a:rPr lang="ru-RU" sz="1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- Фонд поддержки малого предпринимательства городского поселения «Могойтуй»;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eaLnBrk="1" hangingPunct="1">
              <a:lnSpc>
                <a:spcPct val="8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Times New Roman" pitchFamily="18" charset="0"/>
              <a:buNone/>
            </a:pPr>
            <a:r>
              <a:rPr lang="ru-RU" sz="1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- филиал ООО «Региональная лизинговая компания «Агинский центр делового развития»;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eaLnBrk="1" hangingPunct="1">
              <a:lnSpc>
                <a:spcPct val="8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Times New Roman" pitchFamily="18" charset="0"/>
              <a:buNone/>
            </a:pPr>
            <a:r>
              <a:rPr lang="ru-RU" sz="1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- 15 сельскохозяйственных потребительских кредитных кооперативов.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eaLnBrk="1" hangingPunct="1">
              <a:lnSpc>
                <a:spcPct val="8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Times New Roman" pitchFamily="18" charset="0"/>
              <a:buNone/>
            </a:pPr>
            <a:endParaRPr lang="ru-RU" sz="16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algn="ctr" eaLnBrk="1" hangingPunct="1">
              <a:lnSpc>
                <a:spcPct val="8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Times New Roman" pitchFamily="18" charset="0"/>
              <a:buNone/>
            </a:pPr>
            <a:r>
              <a:rPr lang="ru-RU" sz="1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Форма поддержки малого предпринимательства: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eaLnBrk="1" hangingPunct="1">
              <a:lnSpc>
                <a:spcPct val="8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Times New Roman" pitchFamily="18" charset="0"/>
              <a:buChar char="-"/>
            </a:pPr>
            <a:r>
              <a:rPr lang="ru-RU" sz="1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- оказание методической, информационной, консультационной и организационной поддержки субъектам малого и среднего предпринимательства;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eaLnBrk="1" hangingPunct="1">
              <a:lnSpc>
                <a:spcPct val="8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Times New Roman" pitchFamily="18" charset="0"/>
              <a:buChar char="-"/>
            </a:pPr>
            <a:r>
              <a:rPr lang="ru-RU" sz="1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- осуществление мероприятий по поддержке приоритетных направлений развития малого бизнеса;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eaLnBrk="1" hangingPunct="1">
              <a:lnSpc>
                <a:spcPct val="8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Times New Roman" pitchFamily="18" charset="0"/>
              <a:buNone/>
            </a:pPr>
            <a:r>
              <a:rPr lang="ru-RU" sz="1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- оказание консалтинговых и лизинговых услуг;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eaLnBrk="1" hangingPunct="1">
              <a:lnSpc>
                <a:spcPct val="8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Times New Roman" pitchFamily="18" charset="0"/>
              <a:buChar char="-"/>
            </a:pPr>
            <a:r>
              <a:rPr lang="ru-RU" sz="1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- обеспечение поддержки малых предпринимателей.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102404" name="Google Shape;586;p60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Экономическое развитие</a:t>
            </a:r>
            <a:endParaRPr lang="ru-RU"/>
          </a:p>
        </p:txBody>
      </p:sp>
      <p:cxnSp>
        <p:nvCxnSpPr>
          <p:cNvPr id="102405" name="Google Shape;587;p60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Google Shape;170;p2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История МР «Могойтуйский район»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28674" name="Google Shape;171;p24"/>
          <p:cNvPicPr preferRelativeResize="0"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494213" y="1354138"/>
            <a:ext cx="3822700" cy="2867025"/>
          </a:xfrm>
        </p:spPr>
      </p:pic>
      <p:pic>
        <p:nvPicPr>
          <p:cNvPr id="28675" name="Google Shape;172;p24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40313" y="3600450"/>
            <a:ext cx="37084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8676" name="Google Shape;173;p24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28677" name="Google Shape;174;p24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Общие сведения</a:t>
            </a:r>
            <a:endParaRPr lang="ru-RU"/>
          </a:p>
        </p:txBody>
      </p:sp>
      <p:sp>
        <p:nvSpPr>
          <p:cNvPr id="28678" name="Google Shape;175;p24"/>
          <p:cNvSpPr>
            <a:spLocks noChangeArrowheads="1"/>
          </p:cNvSpPr>
          <p:nvPr/>
        </p:nvSpPr>
        <p:spPr bwMode="auto">
          <a:xfrm>
            <a:off x="395288" y="1557338"/>
            <a:ext cx="3884612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b="1">
                <a:solidFill>
                  <a:srgbClr val="FFFFFF"/>
                </a:solidFill>
              </a:rPr>
              <a:t>Могойтуйский район как административно-территориальная единица с центром в п. Могойтуй был образован 8 декабря 1942 г. Указом Президиума Верховного Совета РСФСР, для более эффективного управления хозяйствами в условиях военного времени. В 1948-1963 годах ликвидировался и вновь образовывался в 1951 и 1965 годах.</a:t>
            </a:r>
            <a:endParaRPr lang="ru-RU"/>
          </a:p>
          <a:p>
            <a:pPr algn="ctr"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b="1">
                <a:solidFill>
                  <a:srgbClr val="FFFFFF"/>
                </a:solidFill>
              </a:rPr>
              <a:t>На тот период в состав района входило 7 сельских Советов</a:t>
            </a:r>
            <a:r>
              <a:rPr lang="ru-RU" sz="1800" b="1">
                <a:solidFill>
                  <a:srgbClr val="FFFFFF"/>
                </a:solidFill>
              </a:rPr>
              <a:t> </a:t>
            </a:r>
            <a:endParaRPr lang="ru-RU"/>
          </a:p>
          <a:p>
            <a:pPr algn="ctr">
              <a:buClr>
                <a:srgbClr val="F9F9F9"/>
              </a:buClr>
              <a:buSzPts val="1200"/>
              <a:buFont typeface="Noto Sans Symbols"/>
              <a:buNone/>
            </a:pPr>
            <a:endParaRPr lang="ru-RU" sz="1800" b="1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Google Shape;592;p61"/>
          <p:cNvSpPr>
            <a:spLocks noChangeArrowheads="1"/>
          </p:cNvSpPr>
          <p:nvPr/>
        </p:nvSpPr>
        <p:spPr bwMode="auto">
          <a:xfrm>
            <a:off x="323850" y="3590925"/>
            <a:ext cx="3357563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indent="450850">
              <a:buClr>
                <a:srgbClr val="000000"/>
              </a:buClr>
              <a:buFont typeface="Arial" charset="0"/>
              <a:buNone/>
            </a:pPr>
            <a:r>
              <a:rPr lang="ru-RU" sz="2000" b="1"/>
              <a:t>Объем инвестиций:  </a:t>
            </a:r>
            <a:endParaRPr lang="ru-RU"/>
          </a:p>
          <a:p>
            <a:pPr indent="450850">
              <a:buClr>
                <a:srgbClr val="000000"/>
              </a:buClr>
              <a:buFont typeface="Arial" charset="0"/>
              <a:buNone/>
            </a:pPr>
            <a:r>
              <a:rPr lang="ru-RU" sz="2200" b="1">
                <a:solidFill>
                  <a:srgbClr val="FFFFFF"/>
                </a:solidFill>
              </a:rPr>
              <a:t>15,947 млн. руб.</a:t>
            </a:r>
            <a:endParaRPr lang="ru-RU"/>
          </a:p>
        </p:txBody>
      </p:sp>
      <p:sp>
        <p:nvSpPr>
          <p:cNvPr id="104450" name="Google Shape;593;p61"/>
          <p:cNvSpPr>
            <a:spLocks noChangeArrowheads="1"/>
          </p:cNvSpPr>
          <p:nvPr/>
        </p:nvSpPr>
        <p:spPr bwMode="auto">
          <a:xfrm>
            <a:off x="712788" y="2079625"/>
            <a:ext cx="3507520" cy="804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2000" b="1" dirty="0"/>
              <a:t>Инициатор проекта: </a:t>
            </a:r>
            <a:endParaRPr lang="ru-RU" dirty="0"/>
          </a:p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2200" b="1" dirty="0">
                <a:solidFill>
                  <a:srgbClr val="FFFFFF"/>
                </a:solidFill>
              </a:rPr>
              <a:t>ООО «</a:t>
            </a:r>
            <a:r>
              <a:rPr lang="ru-RU" sz="2200" b="1" dirty="0" err="1" smtClean="0">
                <a:solidFill>
                  <a:srgbClr val="FFFFFF"/>
                </a:solidFill>
              </a:rPr>
              <a:t>Агроэликс-плюс</a:t>
            </a:r>
            <a:r>
              <a:rPr lang="ru-RU" sz="2200" b="1" dirty="0" smtClean="0">
                <a:solidFill>
                  <a:srgbClr val="FFFFFF"/>
                </a:solidFill>
              </a:rPr>
              <a:t>»</a:t>
            </a:r>
            <a:endParaRPr lang="ru-RU" dirty="0"/>
          </a:p>
        </p:txBody>
      </p:sp>
      <p:sp>
        <p:nvSpPr>
          <p:cNvPr id="104451" name="Google Shape;594;p6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2200" b="1" smtClean="0">
                <a:solidFill>
                  <a:srgbClr val="EEECE1"/>
                </a:solidFill>
                <a:latin typeface="Arial" charset="0"/>
                <a:cs typeface="Arial" charset="0"/>
              </a:rPr>
              <a:t/>
            </a:r>
            <a:br>
              <a:rPr lang="ru-RU" sz="2200" b="1" smtClean="0">
                <a:solidFill>
                  <a:srgbClr val="EEECE1"/>
                </a:solidFill>
                <a:latin typeface="Arial" charset="0"/>
                <a:cs typeface="Arial" charset="0"/>
              </a:rPr>
            </a:br>
            <a:r>
              <a:rPr lang="ru-RU" sz="22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Инвестиционный проект «Модернизация производства комбикормов на ООО «Агроэликс»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04452" name="Google Shape;595;p61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8E385C9F-9A04-4821-BB10-B5ADD81B459B}" type="slidenum">
              <a:rPr lang="ru-RU" smtClean="0"/>
              <a:pPr/>
              <a:t>40</a:t>
            </a:fld>
            <a:endParaRPr lang="ru-RU" smtClean="0"/>
          </a:p>
        </p:txBody>
      </p:sp>
      <p:sp>
        <p:nvSpPr>
          <p:cNvPr id="104453" name="Google Shape;596;p61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Точки экономического роста</a:t>
            </a:r>
            <a:endParaRPr lang="ru-RU"/>
          </a:p>
        </p:txBody>
      </p:sp>
      <p:cxnSp>
        <p:nvCxnSpPr>
          <p:cNvPr id="104454" name="Google Shape;597;p61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pic>
        <p:nvPicPr>
          <p:cNvPr id="104455" name="Google Shape;598;p61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1797050"/>
            <a:ext cx="3817937" cy="242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6" name="Google Shape;599;p61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463" y="4321175"/>
            <a:ext cx="3817937" cy="220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4" name="Google Shape;604;p62"/>
          <p:cNvGraphicFramePr>
            <a:graphicFrameLocks noGrp="1"/>
          </p:cNvGraphicFramePr>
          <p:nvPr/>
        </p:nvGraphicFramePr>
        <p:xfrm>
          <a:off x="214313" y="620713"/>
          <a:ext cx="8715375" cy="6246816"/>
        </p:xfrm>
        <a:graphic>
          <a:graphicData uri="http://schemas.openxmlformats.org/drawingml/2006/table">
            <a:tbl>
              <a:tblPr/>
              <a:tblGrid>
                <a:gridCol w="4071937"/>
                <a:gridCol w="4643438"/>
              </a:tblGrid>
              <a:tr h="37147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Модернизация производства комбикормов на ООО «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Агроэликс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плюс»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39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Times New Roman" pitchFamily="18" charset="0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Отрасль, вид экономической деятельности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Times New Roman" pitchFamily="18" charset="0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Производство муки из зерновых и растительных культур и готовых мучных смесей и теста для выпечки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212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Место реализации проекта/адрес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пгт Могойтуй,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217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Организатор/инициатор проекта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ООО «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Агроэликс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- плюс».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427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Почтовый адрес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687420, Забайкальский края, пгт. Могойтуй, ул. Железнодорожная, 1а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549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Цель проекта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Модернизация производства муки всех сортов и полнорационных комбикормов для всех видов сельскохозяйственных животных</a:t>
                      </a: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1828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Описание проекта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Проект подразумевает приобретение дополнительного оборудования в целях развития и модернизации производства муки всех сортов, полнорационных комбикормов для всех видов сельскохозяйственных животных.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Предусматривает увеличение емкости хранения в силосах до 300 тыс. тонн единовременного хранения, установку оборудования по сушке зерна мощностью 10 тонн зерна в час и прием зерна на автомобильных весах. (в данное время предприятие арендует весы до 2015 г. с максимальным пределом взвешивания весов – до 60 тонн).  </a:t>
                      </a: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Наличие экспертизы проекта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нет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Наличие бизнес-плана или ТЭО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Имеется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Объем инвестиций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15,947 млн. рублей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427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Способ привлечения инвестиций (источники инвестиций)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Собственные и заемные средства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Срок окупаемости проекта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 года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Число создаваемых рабочих мест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Срок реализации проекта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5 лет.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06543" name="Google Shape;605;p62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6720CE79-C9E5-4E51-A4B4-2E7A80DA467C}" type="slidenum">
              <a:rPr lang="ru-RU" smtClean="0"/>
              <a:pPr/>
              <a:t>41</a:t>
            </a:fld>
            <a:endParaRPr lang="ru-RU" smtClean="0"/>
          </a:p>
        </p:txBody>
      </p:sp>
      <p:sp>
        <p:nvSpPr>
          <p:cNvPr id="106544" name="Google Shape;606;p62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Точки экономического роста</a:t>
            </a:r>
            <a:endParaRPr lang="ru-RU"/>
          </a:p>
        </p:txBody>
      </p:sp>
      <p:cxnSp>
        <p:nvCxnSpPr>
          <p:cNvPr id="106545" name="Google Shape;607;p62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Google Shape;612;p63"/>
          <p:cNvSpPr txBox="1">
            <a:spLocks noGrp="1"/>
          </p:cNvSpPr>
          <p:nvPr>
            <p:ph type="title"/>
          </p:nvPr>
        </p:nvSpPr>
        <p:spPr>
          <a:xfrm>
            <a:off x="457200" y="701675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22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Строительство и ввод в эксплуатацию паромной переправы через р. Онон в с. Кусоча Могойтуйского района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08546" name="Google Shape;613;p63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09B02FFF-CEC9-47FD-B5A2-A61323D21058}" type="slidenum">
              <a:rPr lang="ru-RU" smtClean="0"/>
              <a:pPr/>
              <a:t>42</a:t>
            </a:fld>
            <a:endParaRPr lang="ru-RU" smtClean="0"/>
          </a:p>
        </p:txBody>
      </p:sp>
      <p:sp>
        <p:nvSpPr>
          <p:cNvPr id="108547" name="Google Shape;614;p63"/>
          <p:cNvSpPr txBox="1">
            <a:spLocks noGrp="1"/>
          </p:cNvSpPr>
          <p:nvPr>
            <p:ph type="body" idx="4294967295"/>
          </p:nvPr>
        </p:nvSpPr>
        <p:spPr>
          <a:xfrm>
            <a:off x="0" y="2420938"/>
            <a:ext cx="4572000" cy="2232025"/>
          </a:xfrm>
        </p:spPr>
        <p:txBody>
          <a:bodyPr/>
          <a:lstStyle/>
          <a:p>
            <a:pPr marL="73025" indent="0" eaLnBrk="1" hangingPunct="1">
              <a:lnSpc>
                <a:spcPct val="80000"/>
              </a:lnSpc>
              <a:buClr>
                <a:srgbClr val="F9F9F9"/>
              </a:buClr>
              <a:buSzPts val="1600"/>
              <a:buFont typeface="Noto Sans Symbols"/>
              <a:buNone/>
            </a:pPr>
            <a:r>
              <a:rPr lang="ru-RU" sz="2400" b="1" smtClean="0">
                <a:latin typeface="Arial" charset="0"/>
                <a:cs typeface="Arial" charset="0"/>
              </a:rPr>
              <a:t>Инициатор проекта:</a:t>
            </a:r>
            <a:r>
              <a:rPr lang="ru-RU" sz="24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eaLnBrk="1" hangingPunct="1">
              <a:lnSpc>
                <a:spcPct val="80000"/>
              </a:lnSpc>
              <a:spcBef>
                <a:spcPts val="475"/>
              </a:spcBef>
              <a:buClr>
                <a:srgbClr val="F9F9F9"/>
              </a:buClr>
              <a:buSzPts val="1600"/>
              <a:buFont typeface="Noto Sans Symbols"/>
              <a:buNone/>
            </a:pPr>
            <a:r>
              <a:rPr lang="ru-RU" sz="24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Администрация СП «Кусоча»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eaLnBrk="1" hangingPunct="1">
              <a:lnSpc>
                <a:spcPct val="80000"/>
              </a:lnSpc>
              <a:spcBef>
                <a:spcPts val="475"/>
              </a:spcBef>
              <a:buClr>
                <a:srgbClr val="F9F9F9"/>
              </a:buClr>
              <a:buSzPts val="1600"/>
              <a:buFont typeface="Noto Sans Symbols"/>
              <a:buNone/>
            </a:pPr>
            <a:endParaRPr lang="ru-RU" sz="24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marL="73025" indent="0" eaLnBrk="1" hangingPunct="1">
              <a:lnSpc>
                <a:spcPct val="80000"/>
              </a:lnSpc>
              <a:spcBef>
                <a:spcPts val="475"/>
              </a:spcBef>
              <a:buClr>
                <a:srgbClr val="F9F9F9"/>
              </a:buClr>
              <a:buSzPts val="1600"/>
              <a:buFont typeface="Noto Sans Symbols"/>
              <a:buNone/>
            </a:pPr>
            <a:r>
              <a:rPr lang="ru-RU" sz="2400" b="1" smtClean="0">
                <a:latin typeface="Arial" charset="0"/>
                <a:cs typeface="Arial" charset="0"/>
              </a:rPr>
              <a:t>Объем инвестиций:</a:t>
            </a:r>
            <a:r>
              <a:rPr lang="ru-RU" sz="24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eaLnBrk="1" hangingPunct="1">
              <a:lnSpc>
                <a:spcPct val="80000"/>
              </a:lnSpc>
              <a:spcBef>
                <a:spcPts val="475"/>
              </a:spcBef>
              <a:buClr>
                <a:srgbClr val="F9F9F9"/>
              </a:buClr>
              <a:buSzPts val="1600"/>
              <a:buFont typeface="Noto Sans Symbols"/>
              <a:buNone/>
            </a:pPr>
            <a:r>
              <a:rPr lang="ru-RU" sz="24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6923,8 тыс. руб. </a:t>
            </a:r>
          </a:p>
        </p:txBody>
      </p:sp>
      <p:sp>
        <p:nvSpPr>
          <p:cNvPr id="108548" name="Google Shape;615;p63"/>
          <p:cNvSpPr>
            <a:spLocks noChangeArrowheads="1"/>
          </p:cNvSpPr>
          <p:nvPr/>
        </p:nvSpPr>
        <p:spPr bwMode="auto">
          <a:xfrm>
            <a:off x="539750" y="4643438"/>
            <a:ext cx="40005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800" b="1"/>
              <a:t>Срок окупаемости проекта: </a:t>
            </a:r>
            <a:endParaRPr lang="ru-RU"/>
          </a:p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800" b="1">
                <a:solidFill>
                  <a:srgbClr val="FFFFFF"/>
                </a:solidFill>
              </a:rPr>
              <a:t>1 год</a:t>
            </a:r>
            <a:endParaRPr lang="ru-RU"/>
          </a:p>
        </p:txBody>
      </p:sp>
      <p:sp>
        <p:nvSpPr>
          <p:cNvPr id="108549" name="Google Shape;616;p63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Точки экономического роста</a:t>
            </a:r>
            <a:endParaRPr lang="ru-RU"/>
          </a:p>
        </p:txBody>
      </p:sp>
      <p:cxnSp>
        <p:nvCxnSpPr>
          <p:cNvPr id="108550" name="Google Shape;617;p63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pic>
        <p:nvPicPr>
          <p:cNvPr id="108551" name="Google Shape;618;p63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2420938"/>
            <a:ext cx="4214812" cy="316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3" name="Google Shape;623;p64"/>
          <p:cNvGraphicFramePr>
            <a:graphicFrameLocks noGrp="1"/>
          </p:cNvGraphicFramePr>
          <p:nvPr/>
        </p:nvGraphicFramePr>
        <p:xfrm>
          <a:off x="142875" y="500063"/>
          <a:ext cx="8786813" cy="6069650"/>
        </p:xfrm>
        <a:graphic>
          <a:graphicData uri="http://schemas.openxmlformats.org/drawingml/2006/table">
            <a:tbl>
              <a:tblPr/>
              <a:tblGrid>
                <a:gridCol w="3795713"/>
                <a:gridCol w="4991100"/>
              </a:tblGrid>
              <a:tr h="34448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Строительство и ввод в эксплуатацию паромной переправы через р. Онон в с. Кусоча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7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Отрасль, вид экономической деятельности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Муниципальное управление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  <a:tr h="217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Место реализации проекта / адрес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С. Кусоча Могойтуйского района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Организатор / инициатор проекта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Администрация СП «Кусоча»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  <a:tr h="417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Почтовый адрес, телефон, факс, e-mail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673315 Забайкальский край, Могойтуйский р-н, с. Кусоча,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пер. Молодежный, 10.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Цель проекта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Строительство паромной переправы и дальнейшее социально-экономическое развитие территории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  <a:tr h="2597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Описание проекта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1.для базового хозяйства с/х предприятия АК «Кусочи» позволит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использовать естественные пастбища для летнего нагула скота, снизить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себестоимость сена естественных трав.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2.нахождение за р.Онон уникальных пещер Хээтэй в 12 км. от с.Кусоча.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Планируется создание туристического маршрута через паромную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переправу.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3.за р.Онон расположены многие обрядовые места, паром позволит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сократить маршруты паломничества для жителей не только села, но и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других районов.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4. также строительство парома значительно сократит расстояние  до ж/д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дороги (сейчас 36 км через Оловянную, будет 14 км через Ясную),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сократиться расстояние и до федеральной трассы с 40 км до 16 км.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Степень готовности проектной документации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ПСД имеется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Наличие бизнес-плана или ТЭО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Есть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Объем инвестиций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6923,8 тыс. руб.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  <a:tr h="417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Способ привлечения инвестиций (источники инвестиций)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Льготное кредитование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Срок окупаемости проекта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 год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Число создаваемых рабочих мест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0636" name="Google Shape;624;p64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0AD5DB07-CA74-4801-A7F8-8B8716CB512C}" type="slidenum">
              <a:rPr lang="ru-RU" smtClean="0"/>
              <a:pPr/>
              <a:t>43</a:t>
            </a:fld>
            <a:endParaRPr lang="ru-RU" smtClean="0"/>
          </a:p>
        </p:txBody>
      </p:sp>
      <p:sp>
        <p:nvSpPr>
          <p:cNvPr id="110637" name="Google Shape;625;p64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Точки экономического роста</a:t>
            </a:r>
            <a:endParaRPr lang="ru-RU"/>
          </a:p>
        </p:txBody>
      </p:sp>
      <p:cxnSp>
        <p:nvCxnSpPr>
          <p:cNvPr id="110638" name="Google Shape;626;p64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Google Shape;631;p65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D83F171E-31FB-48CC-A403-AF177B421C6D}" type="slidenum">
              <a:rPr lang="ru-RU" smtClean="0"/>
              <a:pPr/>
              <a:t>44</a:t>
            </a:fld>
            <a:endParaRPr lang="ru-RU" smtClean="0"/>
          </a:p>
        </p:txBody>
      </p:sp>
      <p:graphicFrame>
        <p:nvGraphicFramePr>
          <p:cNvPr id="632" name="Google Shape;632;p65"/>
          <p:cNvGraphicFramePr>
            <a:graphicFrameLocks noGrp="1"/>
          </p:cNvGraphicFramePr>
          <p:nvPr/>
        </p:nvGraphicFramePr>
        <p:xfrm>
          <a:off x="755650" y="1700213"/>
          <a:ext cx="7632700" cy="4980940"/>
        </p:xfrm>
        <a:graphic>
          <a:graphicData uri="http://schemas.openxmlformats.org/drawingml/2006/table">
            <a:tbl>
              <a:tblPr/>
              <a:tblGrid>
                <a:gridCol w="7632700"/>
              </a:tblGrid>
              <a:tr h="2492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 «Безопасность дорожного движения в муниципальном районе «Могойтуйский район»  на 2021 – 2023 годы»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2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 «Профилактика правонарушений  и преступлений на территории «Могойтуйского района»  на 2021 – 2023 годы»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2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 «Поддержка малого предпринимательства в муниципальном районе «Могойтуйский район»  на 2020-2022 годы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2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 «Развитие территориального общественного самоуправления на территории муниципального района «Могойтуйский район» на 2020 – 2022 годы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84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  Обеспечение пожарной безопасности и безопасности людей на водных объектах на территории муниципального района «Могойтуйский район»  на 2021 – 2023 годы»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84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 «Организация отдыха, оздоровление и временной трудовой занятости детей и подростков в муниципальном районе «Могойтуйский район» на 2020-2022 годы»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2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 «Поддержка и развитие агропромышленного комплекса муниципального района «Могойтуйский район» на 2021-2025 годы»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2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 Развитие молодежной политики в муниципальном районе «Могойтуйский район» на 2019 – 2021 годы»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2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 «Поддержка ветеранов и ветеранского движения в муниципальном районе  «Могойтуйский район»  на 2020 – 2022 годы»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84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 «Организация общественных работ и временного трудоустройства безработных граждан в муниципальном районе «Могойтуйский район» на 2020-2022 годы»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84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 «Комплексное развитие системы коммунальной инфраструктуры на территории Могойтуйского района на 2019 – 2021 годы»;</a:t>
                      </a:r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2668" name="Google Shape;633;p65"/>
          <p:cNvSpPr txBox="1">
            <a:spLocks noChangeArrowheads="1"/>
          </p:cNvSpPr>
          <p:nvPr/>
        </p:nvSpPr>
        <p:spPr bwMode="auto">
          <a:xfrm>
            <a:off x="827088" y="476250"/>
            <a:ext cx="7345362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22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Перечень муниципальных программ, реализуемых на территории муниципального района </a:t>
            </a:r>
            <a:endParaRPr lang="ru-RU"/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22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«Могойтуйский район»</a:t>
            </a:r>
            <a:endParaRPr lang="ru-RU"/>
          </a:p>
        </p:txBody>
      </p:sp>
    </p:spTree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pPr>
              <a:defRPr/>
            </a:pPr>
            <a:fld id="{F8B8FEFB-4716-47FA-B253-D82D5682D243}" type="slidenum">
              <a:rPr lang="ru-RU" smtClean="0"/>
              <a:pPr>
                <a:defRPr/>
              </a:pPr>
              <a:t>45</a:t>
            </a:fld>
            <a:endParaRPr lang="ru-RU"/>
          </a:p>
        </p:txBody>
      </p:sp>
      <p:graphicFrame>
        <p:nvGraphicFramePr>
          <p:cNvPr id="3" name="Google Shape;632;p65"/>
          <p:cNvGraphicFramePr>
            <a:graphicFrameLocks noGrp="1"/>
          </p:cNvGraphicFramePr>
          <p:nvPr/>
        </p:nvGraphicFramePr>
        <p:xfrm>
          <a:off x="562708" y="645136"/>
          <a:ext cx="7741237" cy="3844442"/>
        </p:xfrm>
        <a:graphic>
          <a:graphicData uri="http://schemas.openxmlformats.org/drawingml/2006/table">
            <a:tbl>
              <a:tblPr/>
              <a:tblGrid>
                <a:gridCol w="7741237"/>
              </a:tblGrid>
              <a:tr h="296346"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lang="ru-RU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Энергосбережение и повышение энергетической эффективности в муниципальном районе «Могойтуйский район» на 2018-2024 годы</a:t>
                      </a:r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346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r>
                        <a:rPr lang="ru-RU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Развитие физической культуры и спорта в муниципальном районе «Могойтуйский район»  на 2020-2022 годы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4519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r>
                        <a:rPr lang="ru-RU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Развитие местной общественной организации инвалидов муниципального района «Могойтуйский район» Забайкальской региональной организации общероссийского общественной организации «Всероссийское общество инвалидов» на 2019-2021 г»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346"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lang="ru-RU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Развитие земельных отношений в муниципальном районе «Могойтуйский район» на 2021 – 2023 годы»</a:t>
                      </a:r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346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r>
                        <a:rPr lang="ru-RU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Укрепление единства и этнокультурное развитие жителей муниципального района «Могойтуйский район» на 2020-2022»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346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Комплексное</a:t>
                      </a:r>
                      <a:r>
                        <a:rPr lang="ru-RU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развитие сельских территорий муниципального района  «Могойтуйский район» на 2020-2025 годы»</a:t>
                      </a:r>
                      <a:endParaRPr lang="ru-RU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817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817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817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34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34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8" name="Google Shape;638;p66"/>
          <p:cNvGraphicFramePr>
            <a:graphicFrameLocks noGrp="1"/>
          </p:cNvGraphicFramePr>
          <p:nvPr/>
        </p:nvGraphicFramePr>
        <p:xfrm>
          <a:off x="357188" y="900113"/>
          <a:ext cx="8572500" cy="5844890"/>
        </p:xfrm>
        <a:graphic>
          <a:graphicData uri="http://schemas.openxmlformats.org/drawingml/2006/table">
            <a:tbl>
              <a:tblPr/>
              <a:tblGrid>
                <a:gridCol w="428625"/>
                <a:gridCol w="2714625"/>
                <a:gridCol w="1428750"/>
                <a:gridCol w="714375"/>
                <a:gridCol w="714375"/>
                <a:gridCol w="642937"/>
                <a:gridCol w="642938"/>
                <a:gridCol w="642937"/>
                <a:gridCol w="642938"/>
              </a:tblGrid>
              <a:tr h="51752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№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Наименование показателя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Единица измерения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Индикаторы социально-экономического развития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91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2016 год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год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2018 год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2019 год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2020 год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2021 год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415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Численность населения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тыс. человек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26,5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26,48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26,4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25,6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25,3</a:t>
                      </a:r>
                      <a:endParaRPr lang="ru-RU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25,0</a:t>
                      </a:r>
                      <a:endParaRPr lang="ru-RU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731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Индекс промышленного производства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% к предыдущему году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100,0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101,0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100,0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100,0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100,0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145,6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944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Объем произведенной продукции промышленного производства на душу населения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тыс. рублей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3,5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4,5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4,5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4,6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4,6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6,7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Индекс продукции сельского хозяйства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%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89,5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107,3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97,3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98,3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98,3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99,6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731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Объем произведенной продукции сельского хозяйства на душу населения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тыс. рублей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75,9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64,8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71,9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75,58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75,58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75,27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Доля собственных доходов бюджета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%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26,1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22,3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23,0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38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36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39,5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944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Темп роста объема инвестиций в основной капитал за счет всех источников финансирования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 сопостав. ценах в %к предыдущему году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101,2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100,3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100,0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100,0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100,0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16,57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14786" name="Google Shape;639;p66"/>
          <p:cNvSpPr txBox="1">
            <a:spLocks noGrp="1"/>
          </p:cNvSpPr>
          <p:nvPr>
            <p:ph type="title"/>
          </p:nvPr>
        </p:nvSpPr>
        <p:spPr>
          <a:xfrm>
            <a:off x="457200" y="-90488"/>
            <a:ext cx="8229600" cy="1143001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2300" b="1" dirty="0" smtClean="0">
                <a:solidFill>
                  <a:srgbClr val="EEECE1"/>
                </a:solidFill>
                <a:latin typeface="Arial" charset="0"/>
                <a:cs typeface="Arial" charset="0"/>
              </a:rPr>
              <a:t>Перечень основных показателей социально-экономического развития МР «Могойтуйский район»</a:t>
            </a:r>
            <a:endParaRPr lang="ru-RU" sz="4100" b="1" dirty="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14787" name="Google Shape;640;p66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B43F306B-E562-4716-8715-306CB5BD2B0D}" type="slidenum">
              <a:rPr lang="ru-RU" smtClean="0"/>
              <a:pPr/>
              <a:t>46</a:t>
            </a:fld>
            <a:endParaRPr lang="ru-RU" smtClean="0"/>
          </a:p>
        </p:txBody>
      </p:sp>
    </p:spTree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5" name="Google Shape;645;p67"/>
          <p:cNvGraphicFramePr>
            <a:graphicFrameLocks noGrp="1"/>
          </p:cNvGraphicFramePr>
          <p:nvPr/>
        </p:nvGraphicFramePr>
        <p:xfrm>
          <a:off x="214313" y="142875"/>
          <a:ext cx="8643937" cy="6599318"/>
        </p:xfrm>
        <a:graphic>
          <a:graphicData uri="http://schemas.openxmlformats.org/drawingml/2006/table">
            <a:tbl>
              <a:tblPr/>
              <a:tblGrid>
                <a:gridCol w="376530"/>
                <a:gridCol w="2695282"/>
                <a:gridCol w="1357313"/>
                <a:gridCol w="785812"/>
                <a:gridCol w="714375"/>
                <a:gridCol w="642938"/>
                <a:gridCol w="774700"/>
                <a:gridCol w="649287"/>
                <a:gridCol w="647700"/>
              </a:tblGrid>
              <a:tr h="50641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№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Наименование показателя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Единица измерения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Индикаторы социально-экономического развития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64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год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год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2018 год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2019 год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2020 год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2021 год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923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Объем инвестиций в основной капитал за счет всех источников финансирования на душу населения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тыс. рублей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39,5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36,3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33,6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35,0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35,0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5,8</a:t>
                      </a:r>
                      <a:endParaRPr lang="ru-RU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960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Темп роста объема работ, выполненных по виду деятельности «строительство»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 сопостав. ценах в % к предыдущему году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114,6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113,8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95,6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100,0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146,0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50,0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506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Численность занятых в экономике (в среднем за год)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тыс. человек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12,9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12,9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12,9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13,1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13,1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13,1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715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Доля занятых в малом бизнесе от занятых в экономике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%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14,2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14,5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14,5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14,6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14,6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923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Число субъектов малого предпринимательства в расчете на 10000 человек населения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Ед.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269,5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261,3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250,2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250,0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209,0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209,0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715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Общая площадь  жилых помещений, приходящихся в среднем на 1 жителя, всего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кв. м.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18,0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19,3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19,4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20,70</a:t>
                      </a:r>
                      <a:endParaRPr lang="ru-RU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20,9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506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14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 том числе введенная в действие за год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кв. м.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0,14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0,23</a:t>
                      </a:r>
                      <a:endParaRPr lang="ru-RU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0,08</a:t>
                      </a:r>
                      <a:endParaRPr lang="ru-RU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16841" name="Google Shape;646;p67"/>
          <p:cNvSpPr>
            <a:spLocks noGrp="1"/>
          </p:cNvSpPr>
          <p:nvPr>
            <p:ph type="sldNum" sz="quarter" idx="13"/>
          </p:nvPr>
        </p:nvSpPr>
        <p:spPr>
          <a:xfrm>
            <a:off x="8271802" y="6274191"/>
            <a:ext cx="414997" cy="407963"/>
          </a:xfrm>
          <a:noFill/>
        </p:spPr>
        <p:txBody>
          <a:bodyPr/>
          <a:lstStyle/>
          <a:p>
            <a:fld id="{0306EE37-6D0C-4B34-BA16-B37282244DA2}" type="slidenum">
              <a:rPr lang="ru-RU" smtClean="0"/>
              <a:pPr/>
              <a:t>47</a:t>
            </a:fld>
            <a:endParaRPr lang="ru-RU" smtClean="0"/>
          </a:p>
        </p:txBody>
      </p:sp>
    </p:spTree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1" name="Google Shape;651;p68"/>
          <p:cNvGraphicFramePr>
            <a:graphicFrameLocks noGrp="1"/>
          </p:cNvGraphicFramePr>
          <p:nvPr/>
        </p:nvGraphicFramePr>
        <p:xfrm>
          <a:off x="142875" y="142875"/>
          <a:ext cx="8786813" cy="5945865"/>
        </p:xfrm>
        <a:graphic>
          <a:graphicData uri="http://schemas.openxmlformats.org/drawingml/2006/table">
            <a:tbl>
              <a:tblPr/>
              <a:tblGrid>
                <a:gridCol w="439738"/>
                <a:gridCol w="2274887"/>
                <a:gridCol w="1285875"/>
                <a:gridCol w="857250"/>
                <a:gridCol w="785813"/>
                <a:gridCol w="785812"/>
                <a:gridCol w="785813"/>
                <a:gridCol w="785812"/>
                <a:gridCol w="785813"/>
              </a:tblGrid>
              <a:tr h="50641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№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Наименование показателя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Единица измерения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Индикаторы социально-экономического развития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75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2016 год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2017 год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2018 год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год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2020 год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2021 год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 том числе благоустроенная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кв. м. на человека           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0,499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0,3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0,2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744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Количество созданных рабочих мест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шт.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56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40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31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28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28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30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731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Среднемесячная заработная плата одного работника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рублей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18895,4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19340,7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20235,1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20235,1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20235,1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37384,0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731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Оборот розничной торговли на душу населения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рублей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38494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39300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39521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39632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39632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14836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Объем платных услуг на душу населения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рублей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4086,7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4133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4139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4162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4162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4162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731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Уровень официально зарегистрированной безработицы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%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2,1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1,7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1,2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1,2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4,2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2,5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944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Численность незанятого населения в трудоспособном возрасте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тыс. человек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4,3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4,3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4,2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4,1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4,1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4,1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18882" name="Google Shape;652;p68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A8B1C617-8D27-46A3-840B-3C30C179BFB2}" type="slidenum">
              <a:rPr lang="ru-RU" smtClean="0"/>
              <a:pPr/>
              <a:t>48</a:t>
            </a:fld>
            <a:endParaRPr lang="ru-RU" smtClean="0"/>
          </a:p>
        </p:txBody>
      </p:sp>
    </p:spTree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Google Shape;657;p69"/>
          <p:cNvSpPr txBox="1">
            <a:spLocks noGrp="1"/>
          </p:cNvSpPr>
          <p:nvPr>
            <p:ph type="title" idx="4294967295"/>
          </p:nvPr>
        </p:nvSpPr>
        <p:spPr>
          <a:xfrm>
            <a:off x="914400" y="260350"/>
            <a:ext cx="8229600" cy="693738"/>
          </a:xfrm>
        </p:spPr>
        <p:txBody>
          <a:bodyPr/>
          <a:lstStyle/>
          <a:p>
            <a:pPr algn="ctr" eaLnBrk="1" hangingPunct="1">
              <a:buSzPts val="1400"/>
            </a:pPr>
            <a:r>
              <a:rPr lang="ru-RU" sz="3000" i="1" smtClean="0">
                <a:solidFill>
                  <a:srgbClr val="EEECE1"/>
                </a:solidFill>
                <a:latin typeface="Arial" charset="0"/>
                <a:cs typeface="Arial" charset="0"/>
              </a:rPr>
              <a:t>Контактная информация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20834" name="Google Shape;658;p69"/>
          <p:cNvSpPr txBox="1">
            <a:spLocks noGrp="1"/>
          </p:cNvSpPr>
          <p:nvPr>
            <p:ph type="body" idx="4294967295"/>
          </p:nvPr>
        </p:nvSpPr>
        <p:spPr>
          <a:xfrm>
            <a:off x="428625" y="1484313"/>
            <a:ext cx="8715375" cy="5113337"/>
          </a:xfrm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Администрация муниципального района «</a:t>
            </a:r>
            <a:r>
              <a:rPr lang="ru-RU" sz="1800" b="1" i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Могойтуйский</a:t>
            </a: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район»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algn="ctr" eaLnBrk="1" hangingPunct="1">
              <a:lnSpc>
                <a:spcPct val="80000"/>
              </a:lnSpc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Адрес: 687420 Забайкальский край, </a:t>
            </a:r>
            <a:r>
              <a:rPr lang="ru-RU" sz="1800" b="1" i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пгт</a:t>
            </a: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. Могойтуй, 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algn="ctr" eaLnBrk="1" hangingPunct="1">
              <a:lnSpc>
                <a:spcPct val="80000"/>
              </a:lnSpc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ул. Гагарина, д. 19 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algn="ctr" eaLnBrk="1" hangingPunct="1">
              <a:lnSpc>
                <a:spcPct val="80000"/>
              </a:lnSpc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b="1" i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e-mail</a:t>
            </a: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: </a:t>
            </a:r>
            <a:r>
              <a:rPr lang="ru-RU" sz="1800" b="1" i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adminmog@mail.ru</a:t>
            </a: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algn="ctr" eaLnBrk="1" hangingPunct="1">
              <a:lnSpc>
                <a:spcPct val="80000"/>
              </a:lnSpc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None/>
            </a:pPr>
            <a:endParaRPr lang="ru-RU" sz="1800" b="1" i="1" dirty="0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marL="0" indent="0" algn="just" eaLnBrk="1" hangingPunct="1">
              <a:lnSpc>
                <a:spcPct val="80000"/>
              </a:lnSpc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Char char="❖"/>
            </a:pP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ru-RU" sz="1800" b="1" i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Нимбуев</a:t>
            </a: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Булат </a:t>
            </a:r>
            <a:r>
              <a:rPr lang="ru-RU" sz="1800" b="1" i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Цыренович</a:t>
            </a:r>
            <a:r>
              <a:rPr lang="ru-RU" sz="1800" b="1" i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– Глава муниципального района    «</a:t>
            </a:r>
            <a:r>
              <a:rPr lang="ru-RU" sz="1800" b="1" i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Могойтуйский</a:t>
            </a: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район» 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b="1" i="1" u="sng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тел. 8-30255-2-16-60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Char char="❖"/>
            </a:pP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ru-RU" sz="1800" b="1" i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Мяханов</a:t>
            </a: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Игорь Олегович – начальник управления экономического развития, прогнозирования и имущества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Char char="❖"/>
            </a:pPr>
            <a:r>
              <a:rPr lang="ru-RU" sz="1800" b="1" i="1" u="sng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тел. 8-30255-2-20-77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Char char="❖"/>
            </a:pP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ru-RU" sz="1800" b="1" i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Максаров</a:t>
            </a: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ru-RU" sz="1800" b="1" i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Намжил</a:t>
            </a: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ru-RU" sz="1800" b="1" i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Чимитович</a:t>
            </a: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– управляющий делами 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b="1" i="1" u="sng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тел. 8-30-255-2-11-44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Char char="❖"/>
            </a:pP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Приемная администрации: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– </a:t>
            </a:r>
            <a:r>
              <a:rPr lang="ru-RU" sz="1800" b="1" i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Жигмитова</a:t>
            </a: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ru-RU" sz="1800" b="1" i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Сэсэгма</a:t>
            </a: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Николаевна - секретарь руководителя </a:t>
            </a:r>
            <a:r>
              <a:rPr lang="ru-RU" sz="1800" b="1" i="1" u="sng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тел.(факс) 8-3055-2-16-60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None/>
            </a:pPr>
            <a:endParaRPr lang="ru-RU" sz="1800" i="1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Google Shape;180;p2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Географическое положение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0722" name="Google Shape;181;p25"/>
          <p:cNvSpPr txBox="1">
            <a:spLocks noGrp="1"/>
          </p:cNvSpPr>
          <p:nvPr>
            <p:ph type="body" idx="1"/>
          </p:nvPr>
        </p:nvSpPr>
        <p:spPr>
          <a:xfrm>
            <a:off x="4494213" y="1557338"/>
            <a:ext cx="4038600" cy="4824412"/>
          </a:xfrm>
        </p:spPr>
        <p:txBody>
          <a:bodyPr/>
          <a:lstStyle/>
          <a:p>
            <a:pPr marL="547688" indent="-411163" algn="ctr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Могойтуйский район расположен в  центральной части Забайкальского  края. 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Площадь территории – 6,3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 тыс.кв.км. и представляет собой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 равнины и плоскогорья,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12% из них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 покрыто лесами и кустарниками.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 Граничит на севере - с Карымским и Шилкинским районами, с запада – с Агинским, с юга – Ононским, 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с востока - с Оловяннинским районами.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Плотность населения – 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4,4 человека на 1 кв.м.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Расстояние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 до краевого центра – 203 км. 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endParaRPr lang="ru-RU" sz="16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marL="547688" indent="-411163" algn="ctr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 Административный центр – 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пгт. Могойтуй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endParaRPr lang="ru-RU" sz="16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cxnSp>
        <p:nvCxnSpPr>
          <p:cNvPr id="30723" name="Google Shape;182;p25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30724" name="Google Shape;183;p25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Общие сведения</a:t>
            </a:r>
            <a:endParaRPr lang="ru-RU"/>
          </a:p>
        </p:txBody>
      </p:sp>
      <p:pic>
        <p:nvPicPr>
          <p:cNvPr id="30725" name="Google Shape;184;p25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3" y="1844675"/>
            <a:ext cx="4000500" cy="4392613"/>
          </a:xfrm>
          <a:prstGeom prst="rect">
            <a:avLst/>
          </a:prstGeom>
          <a:solidFill>
            <a:srgbClr val="F0F01C"/>
          </a:solidFill>
          <a:ln w="9525">
            <a:noFill/>
            <a:miter lim="800000"/>
            <a:headEnd/>
            <a:tailEnd/>
          </a:ln>
        </p:spPr>
      </p:pic>
      <p:cxnSp>
        <p:nvCxnSpPr>
          <p:cNvPr id="185" name="Google Shape;185;p25"/>
          <p:cNvCxnSpPr/>
          <p:nvPr/>
        </p:nvCxnSpPr>
        <p:spPr>
          <a:xfrm rot="-5400000" flipH="1">
            <a:off x="1770063" y="4300538"/>
            <a:ext cx="1143000" cy="571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30727" name="Google Shape;186;p25"/>
          <p:cNvSpPr>
            <a:spLocks noChangeArrowheads="1"/>
          </p:cNvSpPr>
          <p:nvPr/>
        </p:nvSpPr>
        <p:spPr bwMode="auto">
          <a:xfrm>
            <a:off x="539750" y="3284538"/>
            <a:ext cx="2376488" cy="792162"/>
          </a:xfrm>
          <a:prstGeom prst="ellipse">
            <a:avLst/>
          </a:prstGeom>
          <a:solidFill>
            <a:srgbClr val="FFFF00">
              <a:alpha val="98430"/>
            </a:srgbClr>
          </a:solidFill>
          <a:ln w="1905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800"/>
              <a:t>Могойтуйский район</a:t>
            </a:r>
            <a:endParaRPr lang="ru-RU"/>
          </a:p>
        </p:txBody>
      </p:sp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Google Shape;191;p26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Климатические условия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2770" name="Google Shape;192;p26"/>
          <p:cNvSpPr txBox="1">
            <a:spLocks noGrp="1"/>
          </p:cNvSpPr>
          <p:nvPr>
            <p:ph type="body" idx="1"/>
          </p:nvPr>
        </p:nvSpPr>
        <p:spPr>
          <a:xfrm>
            <a:off x="250825" y="1600200"/>
            <a:ext cx="4465638" cy="4708525"/>
          </a:xfrm>
        </p:spPr>
        <p:txBody>
          <a:bodyPr/>
          <a:lstStyle/>
          <a:p>
            <a:pPr marL="547688" indent="-411163" eaLnBrk="1" hangingPunct="1">
              <a:spcBef>
                <a:spcPct val="0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Климат: резко континентальный .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Безморозный период: 80-100 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дней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Средняя температура июля: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 +18 - +20 градусов 0С.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Абсолютный максимум  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температур: +36 - +38 0С.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Абсолютный минимум: -47 0С.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Вегетационный период: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150 дней и более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endParaRPr lang="ru-RU" sz="170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cxnSp>
        <p:nvCxnSpPr>
          <p:cNvPr id="32771" name="Google Shape;193;p26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32772" name="Google Shape;194;p26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Общие сведения</a:t>
            </a:r>
            <a:endParaRPr lang="ru-RU"/>
          </a:p>
        </p:txBody>
      </p:sp>
      <p:pic>
        <p:nvPicPr>
          <p:cNvPr id="32773" name="Google Shape;195;p26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11413" y="4416425"/>
            <a:ext cx="3133725" cy="235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Google Shape;196;p26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35600" y="1196975"/>
            <a:ext cx="3186113" cy="238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Google Shape;197;p26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44938" y="2852738"/>
            <a:ext cx="3049587" cy="22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Google Shape;202;p27"/>
          <p:cNvSpPr txBox="1">
            <a:spLocks noChangeArrowheads="1"/>
          </p:cNvSpPr>
          <p:nvPr/>
        </p:nvSpPr>
        <p:spPr bwMode="auto">
          <a:xfrm>
            <a:off x="7924800" y="6416675"/>
            <a:ext cx="762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5700" rIns="0" bIns="45700" anchor="b"/>
          <a:lstStyle/>
          <a:p>
            <a:pPr algn="r">
              <a:buClr>
                <a:srgbClr val="000000"/>
              </a:buClr>
              <a:buFont typeface="Arial" charset="0"/>
              <a:buNone/>
            </a:pPr>
            <a:fld id="{056198FD-F3CF-44CD-815F-D25E786A3D2A}" type="slidenum">
              <a:rPr lang="ru-RU" sz="1200">
                <a:solidFill>
                  <a:srgbClr val="BABABA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pPr algn="r">
                <a:buClr>
                  <a:srgbClr val="000000"/>
                </a:buClr>
                <a:buFont typeface="Arial" charset="0"/>
                <a:buNone/>
              </a:pPr>
              <a:t>7</a:t>
            </a:fld>
            <a:endParaRPr lang="ru-RU" sz="1200">
              <a:solidFill>
                <a:srgbClr val="BABABA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34818" name="Google Shape;203;p27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Ресурсный потенциал</a:t>
            </a:r>
            <a:endParaRPr lang="ru-RU"/>
          </a:p>
        </p:txBody>
      </p:sp>
      <p:cxnSp>
        <p:nvCxnSpPr>
          <p:cNvPr id="34819" name="Google Shape;204;p27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34820" name="Google Shape;205;p27"/>
          <p:cNvSpPr txBox="1">
            <a:spLocks noGrp="1"/>
          </p:cNvSpPr>
          <p:nvPr>
            <p:ph type="title"/>
          </p:nvPr>
        </p:nvSpPr>
        <p:spPr>
          <a:xfrm>
            <a:off x="457200" y="198438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3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Полезные ископаемые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206" name="Google Shape;206;p27"/>
          <p:cNvGraphicFramePr>
            <a:graphicFrameLocks noGrp="1"/>
          </p:cNvGraphicFramePr>
          <p:nvPr/>
        </p:nvGraphicFramePr>
        <p:xfrm>
          <a:off x="457200" y="1196975"/>
          <a:ext cx="8229600" cy="5039192"/>
        </p:xfrm>
        <a:graphic>
          <a:graphicData uri="http://schemas.openxmlformats.org/drawingml/2006/table">
            <a:tbl>
              <a:tblPr/>
              <a:tblGrid>
                <a:gridCol w="2314575"/>
                <a:gridCol w="2520950"/>
                <a:gridCol w="1727200"/>
                <a:gridCol w="1666875"/>
              </a:tblGrid>
              <a:tr h="471488"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Наименование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месторождения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Тип полезного ископаемого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     Запасы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(тыс. тонн)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    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Степень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освоенности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</a:tr>
              <a:tr h="774700"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Жипхошинское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рудопроявление сурьмы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Сурьмяная руда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68,0 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</a:tr>
              <a:tr h="433388"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Боржигантайское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сурьмяное поле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Сурьма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молибден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Нет данных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</a:tr>
              <a:tr h="603250"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Усть-Борзинское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Известняк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300,0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ОАО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«Приаргунское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 ППГХО»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</a:tr>
              <a:tr h="944563"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Могойтуйское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Известняк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Суглинок (кирпично-черепичное сырье)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Песчано-гравийная смесь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известняк 1927,0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суглинок –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 239,0 тыс.куб.м.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</a:tr>
              <a:tr h="1116013"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Уронайское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Висмут, медь, золото, серебро, вольфрам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Глина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Висмут – в 2,3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медь  – 18,5тыс.т.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серебро –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209,3 т.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</a:tr>
              <a:tr h="433388"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Хухошинское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Глина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386,8 тыс.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куб.м.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ИП Тумутов Б.Д.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</a:tr>
              <a:tr h="261938"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Барун-Шивеинское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Вольфрам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7,863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Google Shape;211;p28"/>
          <p:cNvSpPr txBox="1">
            <a:spLocks noChangeArrowheads="1"/>
          </p:cNvSpPr>
          <p:nvPr/>
        </p:nvSpPr>
        <p:spPr bwMode="auto">
          <a:xfrm>
            <a:off x="7924800" y="6416675"/>
            <a:ext cx="762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5700" rIns="0" bIns="45700" anchor="b"/>
          <a:lstStyle/>
          <a:p>
            <a:pPr algn="r">
              <a:buClr>
                <a:srgbClr val="000000"/>
              </a:buClr>
              <a:buFont typeface="Arial" charset="0"/>
              <a:buNone/>
            </a:pPr>
            <a:fld id="{A0E08A6F-B38C-47DF-926C-127B2A58FF4F}" type="slidenum">
              <a:rPr lang="ru-RU" sz="1200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pPr algn="r">
                <a:buClr>
                  <a:srgbClr val="000000"/>
                </a:buClr>
                <a:buFont typeface="Arial" charset="0"/>
                <a:buNone/>
              </a:pPr>
              <a:t>8</a:t>
            </a:fld>
            <a:endParaRPr lang="ru-RU" sz="1200">
              <a:solidFill>
                <a:srgbClr val="FFFF66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36866" name="Google Shape;212;p28"/>
          <p:cNvSpPr txBox="1"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Земельные ресурсы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cxnSp>
        <p:nvCxnSpPr>
          <p:cNvPr id="36867" name="Google Shape;213;p28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36868" name="Google Shape;214;p28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Ресурсный потенциал</a:t>
            </a:r>
            <a:endParaRPr lang="ru-RU"/>
          </a:p>
        </p:txBody>
      </p:sp>
      <p:pic>
        <p:nvPicPr>
          <p:cNvPr id="36869" name="Google Shape;215;p28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052513"/>
            <a:ext cx="8569325" cy="572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16" name="Google Shape;216;p28"/>
          <p:cNvGraphicFramePr>
            <a:graphicFrameLocks noGrp="1"/>
          </p:cNvGraphicFramePr>
          <p:nvPr/>
        </p:nvGraphicFramePr>
        <p:xfrm>
          <a:off x="395288" y="1089025"/>
          <a:ext cx="8497887" cy="5672149"/>
        </p:xfrm>
        <a:graphic>
          <a:graphicData uri="http://schemas.openxmlformats.org/drawingml/2006/table">
            <a:tbl>
              <a:tblPr/>
              <a:tblGrid>
                <a:gridCol w="2665412"/>
                <a:gridCol w="1223963"/>
                <a:gridCol w="1009650"/>
                <a:gridCol w="1509712"/>
                <a:gridCol w="809625"/>
                <a:gridCol w="1279525"/>
              </a:tblGrid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Категория земли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Общая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площадь 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(га)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Доля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(%)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Сельскохозяйственные угодья</a:t>
                      </a: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(га)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Доля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(%)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Свободные земли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(га)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Всего земель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626946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100,0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455068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100,0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350,6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 том числе: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 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 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 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 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1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Земли сельскохозяйственного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Назначения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493538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78,72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413850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90,94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Земли лесного фонда 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69296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11,05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2757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0,60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Земли поселений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5317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0,85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3497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0,77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Земли транспорта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1835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0,29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310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0,07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Земли водного фонда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3164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0,51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-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-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Земли промышленности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1127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0,18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95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0,02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350,6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Земли энергетики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393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0,06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172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0,04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Земли связи, радиовещания, 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телевидения, информатики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7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0,01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7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-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Земли обороны и безопасности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51685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8,24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34144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7,50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1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Земли особо охраняемых 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природных территорий и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объектов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509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0,08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213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0,05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Google Shape;221;p29"/>
          <p:cNvSpPr>
            <a:spLocks noChangeArrowheads="1"/>
          </p:cNvSpPr>
          <p:nvPr/>
        </p:nvSpPr>
        <p:spPr bwMode="auto">
          <a:xfrm>
            <a:off x="357188" y="2338388"/>
            <a:ext cx="8429625" cy="1865312"/>
          </a:xfrm>
          <a:prstGeom prst="rect">
            <a:avLst/>
          </a:prstGeom>
          <a:solidFill>
            <a:srgbClr val="D8D8D8"/>
          </a:solidFill>
          <a:ln w="25400">
            <a:solidFill>
              <a:srgbClr val="D8D8D8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38914" name="Google Shape;222;p29"/>
          <p:cNvSpPr txBox="1">
            <a:spLocks noGrp="1"/>
          </p:cNvSpPr>
          <p:nvPr>
            <p:ph type="title"/>
          </p:nvPr>
        </p:nvSpPr>
        <p:spPr>
          <a:xfrm>
            <a:off x="457200" y="404813"/>
            <a:ext cx="8229600" cy="706437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9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Водные ресурсы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8915" name="Google Shape;223;p29"/>
          <p:cNvSpPr txBox="1">
            <a:spLocks noGrp="1"/>
          </p:cNvSpPr>
          <p:nvPr>
            <p:ph type="body" idx="1"/>
          </p:nvPr>
        </p:nvSpPr>
        <p:spPr>
          <a:xfrm>
            <a:off x="457200" y="1168400"/>
            <a:ext cx="8229600" cy="4708525"/>
          </a:xfrm>
        </p:spPr>
        <p:txBody>
          <a:bodyPr/>
          <a:lstStyle/>
          <a:p>
            <a:pPr marL="73025" indent="0" algn="ctr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Водные ресурсы представлены сетью крупных и  мелких рек и ручьев, многочисленными озерами, минеральными источниками. Главной речной артерией является р. Онон. На территории района расположено 15 озер, 7 минеральных источников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algn="ctr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endParaRPr lang="ru-RU" sz="16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38916" name="Google Shape;224;p29" descr="C:\Documents and Settings\Аюшиев Ч\Рабочий стол\КАРЫМСКОЕ\bydtcn\DSC_0160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9638" y="4525963"/>
            <a:ext cx="4138612" cy="232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Google Shape;225;p29" descr="C:\Documents and Settings\Аюшиев Ч\Рабочий стол\КАРЫМСКОЕ\bydtcn\DSC_0161.JPG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5438" y="4540250"/>
            <a:ext cx="3883025" cy="231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26" name="Google Shape;226;p29"/>
          <p:cNvGraphicFramePr>
            <a:graphicFrameLocks noGrp="1"/>
          </p:cNvGraphicFramePr>
          <p:nvPr/>
        </p:nvGraphicFramePr>
        <p:xfrm>
          <a:off x="357188" y="2289175"/>
          <a:ext cx="8429625" cy="1859281"/>
        </p:xfrm>
        <a:graphic>
          <a:graphicData uri="http://schemas.openxmlformats.org/drawingml/2006/table">
            <a:tbl>
              <a:tblPr/>
              <a:tblGrid>
                <a:gridCol w="2108200"/>
                <a:gridCol w="2108200"/>
                <a:gridCol w="2105025"/>
                <a:gridCol w="2108200"/>
              </a:tblGrid>
              <a:tr h="487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0253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0253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Река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10253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0253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0253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Куда впадает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10253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0253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0253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Протяженность, км.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10253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0253F"/>
                        </a:buClr>
                        <a:buSzPts val="16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0253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Площадь бассейна, тыс.кв.км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</a:tr>
              <a:tr h="249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Онон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Шилка (пр)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1032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96,2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Ага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Онон (лв)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167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8,0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Могойтуй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Ага (лв)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0,540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Зугалай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Ага (лв)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54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…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Хара-Шибирь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Ага (лв)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59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…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8956" name="Google Shape;227;p29"/>
          <p:cNvSpPr txBox="1">
            <a:spLocks noChangeArrowheads="1"/>
          </p:cNvSpPr>
          <p:nvPr/>
        </p:nvSpPr>
        <p:spPr bwMode="auto">
          <a:xfrm>
            <a:off x="7924800" y="6416675"/>
            <a:ext cx="762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5700" rIns="0" bIns="45700" anchor="b"/>
          <a:lstStyle/>
          <a:p>
            <a:pPr algn="r">
              <a:buClr>
                <a:srgbClr val="000000"/>
              </a:buClr>
              <a:buFont typeface="Arial" charset="0"/>
              <a:buNone/>
            </a:pPr>
            <a:fld id="{CC7EA76E-A8E3-4B6C-B75F-C49301CC4EB9}" type="slidenum">
              <a:rPr lang="ru-RU" sz="1200">
                <a:solidFill>
                  <a:srgbClr val="BABABA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pPr algn="r">
                <a:buClr>
                  <a:srgbClr val="000000"/>
                </a:buClr>
                <a:buFont typeface="Arial" charset="0"/>
                <a:buNone/>
              </a:pPr>
              <a:t>9</a:t>
            </a:fld>
            <a:endParaRPr lang="ru-RU" sz="1200">
              <a:solidFill>
                <a:srgbClr val="BABABA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38957" name="Google Shape;228;p29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Ресурсный потенциал</a:t>
            </a:r>
            <a:endParaRPr lang="ru-RU"/>
          </a:p>
        </p:txBody>
      </p:sp>
      <p:cxnSp>
        <p:nvCxnSpPr>
          <p:cNvPr id="38958" name="Google Shape;229;p29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pic>
        <p:nvPicPr>
          <p:cNvPr id="38959" name="Google Shape;230;p29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43213" y="4468813"/>
            <a:ext cx="3373437" cy="238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Апекс">
  <a:themeElements>
    <a:clrScheme name="Апекс 1">
      <a:dk1>
        <a:srgbClr val="1F497D"/>
      </a:dk1>
      <a:lt1>
        <a:srgbClr val="FFFFFF"/>
      </a:lt1>
      <a:dk2>
        <a:srgbClr val="000000"/>
      </a:dk2>
      <a:lt2>
        <a:srgbClr val="EEECE1"/>
      </a:lt2>
      <a:accent1>
        <a:srgbClr val="4F81BD"/>
      </a:accent1>
      <a:accent2>
        <a:srgbClr val="00B050"/>
      </a:accent2>
      <a:accent3>
        <a:srgbClr val="AAAAAA"/>
      </a:accent3>
      <a:accent4>
        <a:srgbClr val="DADADA"/>
      </a:accent4>
      <a:accent5>
        <a:srgbClr val="B2C1DB"/>
      </a:accent5>
      <a:accent6>
        <a:srgbClr val="009F48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3224</TotalTime>
  <Words>4472</Words>
  <PresentationFormat>Экран (4:3)</PresentationFormat>
  <Paragraphs>1215</Paragraphs>
  <Slides>49</Slides>
  <Notes>48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Апекс</vt:lpstr>
      <vt:lpstr> Инвестиционный паспорт муниципального района «Могойтуйский район»</vt:lpstr>
      <vt:lpstr>Слайд 2</vt:lpstr>
      <vt:lpstr>Административно-территориальное деление муниципального района «Могойтуйский район» </vt:lpstr>
      <vt:lpstr>История МР «Могойтуйский район»</vt:lpstr>
      <vt:lpstr>Географическое положение</vt:lpstr>
      <vt:lpstr>Климатические условия</vt:lpstr>
      <vt:lpstr>Полезные ископаемые</vt:lpstr>
      <vt:lpstr>Земельные ресурсы</vt:lpstr>
      <vt:lpstr>Водные ресурсы</vt:lpstr>
      <vt:lpstr>Лесной фонд</vt:lpstr>
      <vt:lpstr>Рекреационные ресурсы</vt:lpstr>
      <vt:lpstr>Цугольский дацан  (Даши Чойпэллинг)  1801 год</vt:lpstr>
      <vt:lpstr>Особо охраняемые природные территории</vt:lpstr>
      <vt:lpstr>Железнодорожный транспорт</vt:lpstr>
      <vt:lpstr>Транспорт и связь</vt:lpstr>
      <vt:lpstr>Образование</vt:lpstr>
      <vt:lpstr>Здравоохранение</vt:lpstr>
      <vt:lpstr>Культура</vt:lpstr>
      <vt:lpstr>Физическая культура и спорт</vt:lpstr>
      <vt:lpstr>Демография</vt:lpstr>
      <vt:lpstr>Трудовые ресурсы</vt:lpstr>
      <vt:lpstr>Труд и занятость</vt:lpstr>
      <vt:lpstr>Финансово-кредитные учреждения, налоговый потенциал</vt:lpstr>
      <vt:lpstr>Консолидированный бюджет  МР «Могойтуйский район»</vt:lpstr>
      <vt:lpstr>Системообразующие предприятия</vt:lpstr>
      <vt:lpstr>Слайд 26</vt:lpstr>
      <vt:lpstr>Слайд 27</vt:lpstr>
      <vt:lpstr>Промышленное производство</vt:lpstr>
      <vt:lpstr>Сельское хозяйство</vt:lpstr>
      <vt:lpstr>Мясное скотоводство</vt:lpstr>
      <vt:lpstr>Овцеводство</vt:lpstr>
      <vt:lpstr>Табунное коневодство</vt:lpstr>
      <vt:lpstr>Слайд 33</vt:lpstr>
      <vt:lpstr>Растениеводство</vt:lpstr>
      <vt:lpstr>Строительство</vt:lpstr>
      <vt:lpstr>Жилищные программы</vt:lpstr>
      <vt:lpstr>Реализация Указа Президента РФ по обеспечению земельными участками льготных категорий граждан</vt:lpstr>
      <vt:lpstr>Малый и средний бизнес</vt:lpstr>
      <vt:lpstr>Поддержка малого предпринимательства</vt:lpstr>
      <vt:lpstr> Инвестиционный проект «Модернизация производства комбикормов на ООО «Агроэликс»</vt:lpstr>
      <vt:lpstr>Слайд 41</vt:lpstr>
      <vt:lpstr>Строительство и ввод в эксплуатацию паромной переправы через р. Онон в с. Кусоча Могойтуйского района</vt:lpstr>
      <vt:lpstr>Слайд 43</vt:lpstr>
      <vt:lpstr>Слайд 44</vt:lpstr>
      <vt:lpstr>Слайд 45</vt:lpstr>
      <vt:lpstr>Перечень основных показателей социально-экономического развития МР «Могойтуйский район»</vt:lpstr>
      <vt:lpstr>Слайд 47</vt:lpstr>
      <vt:lpstr>Слайд 48</vt:lpstr>
      <vt:lpstr>Контактная информация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Инвестиционный паспорт муниципального района «Могойтуйский район»</dc:title>
  <cp:lastModifiedBy>urist</cp:lastModifiedBy>
  <cp:revision>150</cp:revision>
  <dcterms:modified xsi:type="dcterms:W3CDTF">2022-11-23T05:25:12Z</dcterms:modified>
</cp:coreProperties>
</file>